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26" r:id="rId2"/>
    <p:sldId id="427" r:id="rId3"/>
    <p:sldId id="257" r:id="rId4"/>
    <p:sldId id="258" r:id="rId5"/>
    <p:sldId id="259" r:id="rId6"/>
    <p:sldId id="260" r:id="rId7"/>
    <p:sldId id="262" r:id="rId8"/>
    <p:sldId id="261" r:id="rId9"/>
    <p:sldId id="263" r:id="rId10"/>
    <p:sldId id="264" r:id="rId11"/>
    <p:sldId id="265" r:id="rId12"/>
    <p:sldId id="266" r:id="rId13"/>
    <p:sldId id="274" r:id="rId14"/>
    <p:sldId id="267" r:id="rId15"/>
    <p:sldId id="269" r:id="rId16"/>
    <p:sldId id="272" r:id="rId17"/>
    <p:sldId id="270" r:id="rId18"/>
    <p:sldId id="271" r:id="rId19"/>
    <p:sldId id="273" r:id="rId20"/>
    <p:sldId id="275" r:id="rId21"/>
    <p:sldId id="276" r:id="rId22"/>
    <p:sldId id="277" r:id="rId23"/>
    <p:sldId id="278" r:id="rId24"/>
    <p:sldId id="279" r:id="rId25"/>
    <p:sldId id="280" r:id="rId26"/>
    <p:sldId id="281" r:id="rId27"/>
    <p:sldId id="802" r:id="rId28"/>
    <p:sldId id="803" r:id="rId29"/>
    <p:sldId id="283" r:id="rId30"/>
    <p:sldId id="288" r:id="rId31"/>
    <p:sldId id="384" r:id="rId32"/>
    <p:sldId id="282" r:id="rId33"/>
    <p:sldId id="284" r:id="rId34"/>
    <p:sldId id="285" r:id="rId35"/>
    <p:sldId id="286" r:id="rId36"/>
    <p:sldId id="287" r:id="rId37"/>
    <p:sldId id="289" r:id="rId38"/>
    <p:sldId id="290" r:id="rId39"/>
    <p:sldId id="291" r:id="rId40"/>
    <p:sldId id="292" r:id="rId41"/>
    <p:sldId id="293" r:id="rId42"/>
    <p:sldId id="294" r:id="rId43"/>
    <p:sldId id="298" r:id="rId44"/>
    <p:sldId id="299" r:id="rId45"/>
    <p:sldId id="295" r:id="rId46"/>
    <p:sldId id="296" r:id="rId47"/>
    <p:sldId id="336" r:id="rId48"/>
    <p:sldId id="346" r:id="rId49"/>
    <p:sldId id="551" r:id="rId50"/>
    <p:sldId id="543" r:id="rId51"/>
    <p:sldId id="550" r:id="rId52"/>
    <p:sldId id="546" r:id="rId53"/>
    <p:sldId id="545" r:id="rId54"/>
    <p:sldId id="547" r:id="rId55"/>
    <p:sldId id="548" r:id="rId56"/>
    <p:sldId id="432" r:id="rId57"/>
    <p:sldId id="430" r:id="rId58"/>
    <p:sldId id="431" r:id="rId59"/>
    <p:sldId id="460" r:id="rId60"/>
    <p:sldId id="589" r:id="rId61"/>
    <p:sldId id="559" r:id="rId62"/>
    <p:sldId id="461" r:id="rId63"/>
    <p:sldId id="495" r:id="rId64"/>
    <p:sldId id="493" r:id="rId65"/>
    <p:sldId id="496" r:id="rId66"/>
    <p:sldId id="498" r:id="rId67"/>
    <p:sldId id="497" r:id="rId68"/>
    <p:sldId id="503" r:id="rId69"/>
    <p:sldId id="433" r:id="rId70"/>
    <p:sldId id="552" r:id="rId71"/>
    <p:sldId id="553" r:id="rId72"/>
    <p:sldId id="554" r:id="rId73"/>
    <p:sldId id="555" r:id="rId74"/>
    <p:sldId id="557" r:id="rId75"/>
    <p:sldId id="784" r:id="rId76"/>
    <p:sldId id="782" r:id="rId77"/>
    <p:sldId id="783" r:id="rId78"/>
    <p:sldId id="558" r:id="rId79"/>
    <p:sldId id="590" r:id="rId80"/>
    <p:sldId id="594" r:id="rId81"/>
    <p:sldId id="591" r:id="rId82"/>
    <p:sldId id="595" r:id="rId83"/>
    <p:sldId id="592" r:id="rId84"/>
    <p:sldId id="596" r:id="rId85"/>
    <p:sldId id="597" r:id="rId86"/>
    <p:sldId id="593" r:id="rId87"/>
    <p:sldId id="598" r:id="rId88"/>
    <p:sldId id="599" r:id="rId89"/>
    <p:sldId id="600" r:id="rId90"/>
    <p:sldId id="785" r:id="rId91"/>
    <p:sldId id="786" r:id="rId92"/>
    <p:sldId id="787" r:id="rId93"/>
    <p:sldId id="789" r:id="rId94"/>
    <p:sldId id="790" r:id="rId95"/>
    <p:sldId id="791" r:id="rId96"/>
    <p:sldId id="788" r:id="rId97"/>
    <p:sldId id="792" r:id="rId98"/>
    <p:sldId id="793" r:id="rId99"/>
    <p:sldId id="794" r:id="rId100"/>
    <p:sldId id="795" r:id="rId101"/>
    <p:sldId id="79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71529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17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44804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920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957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42239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244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64729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76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13754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050FF069-687C-4110-9C8F-B52BF36C2535}" type="datetimeFigureOut">
              <a:rPr lang="en-IN" smtClean="0"/>
              <a:t>15-06-2025</a:t>
            </a:fld>
            <a:endParaRPr lang="en-IN"/>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122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050FF069-687C-4110-9C8F-B52BF36C2535}" type="datetimeFigureOut">
              <a:rPr lang="en-IN" smtClean="0"/>
              <a:t>15-06-2025</a:t>
            </a:fld>
            <a:endParaRPr lang="en-IN"/>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F012B93-754B-40E2-B673-F3825D75AA44}" type="slidenum">
              <a:rPr lang="en-IN" smtClean="0"/>
              <a:t>‹#›</a:t>
            </a:fld>
            <a:endParaRPr lang="en-IN"/>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3281849D-54CA-C13E-3D84-DB247AB9A268}"/>
              </a:ext>
            </a:extLst>
          </p:cNvPr>
          <p:cNvGrpSpPr/>
          <p:nvPr/>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92799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6" name="Title 1">
            <a:extLst>
              <a:ext uri="{FF2B5EF4-FFF2-40B4-BE49-F238E27FC236}">
                <a16:creationId xmlns:a16="http://schemas.microsoft.com/office/drawing/2014/main" id="{B37B7D3C-E578-6073-826E-7DB6C6D5DD0A}"/>
              </a:ext>
            </a:extLst>
          </p:cNvPr>
          <p:cNvSpPr>
            <a:spLocks noGrp="1"/>
          </p:cNvSpPr>
          <p:nvPr>
            <p:ph type="title"/>
          </p:nvPr>
        </p:nvSpPr>
        <p:spPr>
          <a:xfrm>
            <a:off x="6363885" y="1122363"/>
            <a:ext cx="5047488" cy="2387600"/>
          </a:xfrm>
        </p:spPr>
        <p:txBody>
          <a:bodyPr vert="horz" lIns="91440" tIns="45720" rIns="91440" bIns="45720" rtlCol="0" anchor="b">
            <a:normAutofit fontScale="90000"/>
          </a:bodyPr>
          <a:lstStyle/>
          <a:p>
            <a:r>
              <a:rPr lang="en-US" dirty="0"/>
              <a:t>Machine learning and Data analytics using Python</a:t>
            </a:r>
            <a:endParaRPr lang="en-US" b="1" dirty="0"/>
          </a:p>
        </p:txBody>
      </p:sp>
      <p:pic>
        <p:nvPicPr>
          <p:cNvPr id="4" name="Picture 2" descr="Is Programming &amp; Coding a High-Income Skill? (Explored)">
            <a:extLst>
              <a:ext uri="{FF2B5EF4-FFF2-40B4-BE49-F238E27FC236}">
                <a16:creationId xmlns:a16="http://schemas.microsoft.com/office/drawing/2014/main" id="{BDF2ECCC-7647-B60F-BAA6-40EFB604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318" r="22433" b="2"/>
          <a:stretch/>
        </p:blipFill>
        <p:spPr bwMode="auto">
          <a:xfrm>
            <a:off x="1947780" y="1937783"/>
            <a:ext cx="3588262" cy="358826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What is Python Coding? | Juni Learning">
            <a:extLst>
              <a:ext uri="{FF2B5EF4-FFF2-40B4-BE49-F238E27FC236}">
                <a16:creationId xmlns:a16="http://schemas.microsoft.com/office/drawing/2014/main" id="{0ACCF86E-E298-8310-C844-B4C43188F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3"/>
          <a:stretch/>
        </p:blipFill>
        <p:spPr bwMode="auto">
          <a:xfrm>
            <a:off x="240377" y="433214"/>
            <a:ext cx="2255677" cy="22556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Data analytics is the process of examining, cleaning, transforming, and  interpreting data in order to extract valuable insights and make informed  decisions. Python is a popular programming language for data analytics due">
            <a:extLst>
              <a:ext uri="{FF2B5EF4-FFF2-40B4-BE49-F238E27FC236}">
                <a16:creationId xmlns:a16="http://schemas.microsoft.com/office/drawing/2014/main" id="{3CE2C5A9-DC03-0154-B456-D33AE147FA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64"/>
          <a:stretch/>
        </p:blipFill>
        <p:spPr bwMode="auto">
          <a:xfrm>
            <a:off x="5622670" y="4016231"/>
            <a:ext cx="5715000" cy="2231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ido van Rossum (@gvanrossum) / X">
            <a:extLst>
              <a:ext uri="{FF2B5EF4-FFF2-40B4-BE49-F238E27FC236}">
                <a16:creationId xmlns:a16="http://schemas.microsoft.com/office/drawing/2014/main" id="{03DE085D-56AE-FC98-521F-72EFE9BDB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 b="-6"/>
          <a:stretch/>
        </p:blipFill>
        <p:spPr bwMode="auto">
          <a:xfrm>
            <a:off x="4334521" y="424697"/>
            <a:ext cx="1571299" cy="157129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37445F-CBB1-E915-2A29-54AC525BBD25}"/>
              </a:ext>
            </a:extLst>
          </p:cNvPr>
          <p:cNvPicPr>
            <a:picLocks noChangeAspect="1"/>
          </p:cNvPicPr>
          <p:nvPr/>
        </p:nvPicPr>
        <p:blipFill>
          <a:blip r:embed="rId6"/>
          <a:stretch>
            <a:fillRect/>
          </a:stretch>
        </p:blipFill>
        <p:spPr>
          <a:xfrm>
            <a:off x="0" y="6321102"/>
            <a:ext cx="1892887" cy="500523"/>
          </a:xfrm>
          <a:prstGeom prst="rect">
            <a:avLst/>
          </a:prstGeom>
        </p:spPr>
      </p:pic>
      <p:sp>
        <p:nvSpPr>
          <p:cNvPr id="7" name="TextBox 6">
            <a:extLst>
              <a:ext uri="{FF2B5EF4-FFF2-40B4-BE49-F238E27FC236}">
                <a16:creationId xmlns:a16="http://schemas.microsoft.com/office/drawing/2014/main" id="{B5D72DB0-B6E1-E406-460E-F68A1D77F3CF}"/>
              </a:ext>
            </a:extLst>
          </p:cNvPr>
          <p:cNvSpPr txBox="1"/>
          <p:nvPr/>
        </p:nvSpPr>
        <p:spPr>
          <a:xfrm>
            <a:off x="4140837" y="63882"/>
            <a:ext cx="1958666" cy="369332"/>
          </a:xfrm>
          <a:prstGeom prst="rect">
            <a:avLst/>
          </a:prstGeom>
          <a:noFill/>
        </p:spPr>
        <p:txBody>
          <a:bodyPr wrap="square">
            <a:spAutoFit/>
          </a:bodyPr>
          <a:lstStyle/>
          <a:p>
            <a:r>
              <a:rPr lang="en-IN" b="1" i="0" dirty="0">
                <a:solidFill>
                  <a:srgbClr val="002060"/>
                </a:solidFill>
                <a:effectLst/>
                <a:latin typeface="Google Sans"/>
              </a:rPr>
              <a:t>Guido Van Rossum</a:t>
            </a:r>
            <a:endParaRPr lang="en-IN" b="1" dirty="0">
              <a:solidFill>
                <a:srgbClr val="002060"/>
              </a:solidFill>
            </a:endParaRPr>
          </a:p>
        </p:txBody>
      </p:sp>
      <p:pic>
        <p:nvPicPr>
          <p:cNvPr id="1026" name="Picture 2" descr="Machine Learning - Free technology icons">
            <a:extLst>
              <a:ext uri="{FF2B5EF4-FFF2-40B4-BE49-F238E27FC236}">
                <a16:creationId xmlns:a16="http://schemas.microsoft.com/office/drawing/2014/main" id="{23066FCD-C2C3-3F34-1F5E-2E22175115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61" y="4201440"/>
            <a:ext cx="1861152" cy="186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166"/>
                                        </p:tgtEl>
                                        <p:attrNameLst>
                                          <p:attrName>style.visibility</p:attrName>
                                        </p:attrNameLst>
                                      </p:cBhvr>
                                      <p:to>
                                        <p:strVal val="visible"/>
                                      </p:to>
                                    </p:set>
                                    <p:animEffect transition="in" filter="fade">
                                      <p:cBhvr>
                                        <p:cTn id="7" dur="400"/>
                                        <p:tgtEl>
                                          <p:spTgt spid="3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C221-6E0A-CA1E-AEE5-922A85D713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252AC-3C0A-5E5E-37FD-ADC6D6D018E0}"/>
              </a:ext>
            </a:extLst>
          </p:cNvPr>
          <p:cNvSpPr>
            <a:spLocks noGrp="1"/>
          </p:cNvSpPr>
          <p:nvPr>
            <p:ph idx="1"/>
          </p:nvPr>
        </p:nvSpPr>
        <p:spPr>
          <a:xfrm>
            <a:off x="702853" y="772886"/>
            <a:ext cx="10900568" cy="5301344"/>
          </a:xfrm>
        </p:spPr>
        <p:txBody>
          <a:bodyPr>
            <a:normAutofit/>
          </a:bodyPr>
          <a:lstStyle/>
          <a:p>
            <a:pPr marL="0" indent="0">
              <a:buNone/>
            </a:pPr>
            <a:r>
              <a:rPr lang="en-IN" sz="2800" b="1" dirty="0"/>
              <a:t>🔄 Normalization (</a:t>
            </a:r>
            <a:r>
              <a:rPr lang="en-IN" sz="2800" b="1" dirty="0">
                <a:solidFill>
                  <a:srgbClr val="C00000"/>
                </a:solidFill>
              </a:rPr>
              <a:t>Min-Max</a:t>
            </a:r>
            <a:r>
              <a:rPr lang="en-IN" sz="2800" b="1" dirty="0"/>
              <a:t>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a:t>
            </a:r>
          </a:p>
          <a:p>
            <a:pPr marL="0" indent="0">
              <a:buNone/>
            </a:pPr>
            <a:endParaRPr lang="en-IN" sz="2400" b="1" dirty="0"/>
          </a:p>
        </p:txBody>
      </p:sp>
      <p:pic>
        <p:nvPicPr>
          <p:cNvPr id="4" name="Picture 3">
            <a:extLst>
              <a:ext uri="{FF2B5EF4-FFF2-40B4-BE49-F238E27FC236}">
                <a16:creationId xmlns:a16="http://schemas.microsoft.com/office/drawing/2014/main" id="{78DBB53E-808A-7AD9-1BA6-37D6CB8D3C7B}"/>
              </a:ext>
            </a:extLst>
          </p:cNvPr>
          <p:cNvPicPr>
            <a:picLocks noChangeAspect="1"/>
          </p:cNvPicPr>
          <p:nvPr/>
        </p:nvPicPr>
        <p:blipFill>
          <a:blip r:embed="rId2"/>
          <a:stretch>
            <a:fillRect/>
          </a:stretch>
        </p:blipFill>
        <p:spPr>
          <a:xfrm>
            <a:off x="58756" y="1500206"/>
            <a:ext cx="12074487" cy="1005453"/>
          </a:xfrm>
          <a:prstGeom prst="rect">
            <a:avLst/>
          </a:prstGeom>
        </p:spPr>
      </p:pic>
      <p:graphicFrame>
        <p:nvGraphicFramePr>
          <p:cNvPr id="5" name="Table 4">
            <a:extLst>
              <a:ext uri="{FF2B5EF4-FFF2-40B4-BE49-F238E27FC236}">
                <a16:creationId xmlns:a16="http://schemas.microsoft.com/office/drawing/2014/main" id="{A267B0BD-F03D-C988-84BC-0A67B3D81959}"/>
              </a:ext>
            </a:extLst>
          </p:cNvPr>
          <p:cNvGraphicFramePr>
            <a:graphicFrameLocks noGrp="1"/>
          </p:cNvGraphicFramePr>
          <p:nvPr>
            <p:extLst>
              <p:ext uri="{D42A27DB-BD31-4B8C-83A1-F6EECF244321}">
                <p14:modId xmlns:p14="http://schemas.microsoft.com/office/powerpoint/2010/main" val="2607903844"/>
              </p:ext>
            </p:extLst>
          </p:nvPr>
        </p:nvGraphicFramePr>
        <p:xfrm>
          <a:off x="2495384" y="3114547"/>
          <a:ext cx="8257080" cy="3065376"/>
        </p:xfrm>
        <a:graphic>
          <a:graphicData uri="http://schemas.openxmlformats.org/drawingml/2006/table">
            <a:tbl>
              <a:tblPr firstRow="1" firstCol="1" bandRow="1">
                <a:tableStyleId>{5C22544A-7EE6-4342-B048-85BDC9FD1C3A}</a:tableStyleId>
              </a:tblPr>
              <a:tblGrid>
                <a:gridCol w="2064270">
                  <a:extLst>
                    <a:ext uri="{9D8B030D-6E8A-4147-A177-3AD203B41FA5}">
                      <a16:colId xmlns:a16="http://schemas.microsoft.com/office/drawing/2014/main" val="1771729801"/>
                    </a:ext>
                  </a:extLst>
                </a:gridCol>
                <a:gridCol w="2064270">
                  <a:extLst>
                    <a:ext uri="{9D8B030D-6E8A-4147-A177-3AD203B41FA5}">
                      <a16:colId xmlns:a16="http://schemas.microsoft.com/office/drawing/2014/main" val="1377539325"/>
                    </a:ext>
                  </a:extLst>
                </a:gridCol>
                <a:gridCol w="2064270">
                  <a:extLst>
                    <a:ext uri="{9D8B030D-6E8A-4147-A177-3AD203B41FA5}">
                      <a16:colId xmlns:a16="http://schemas.microsoft.com/office/drawing/2014/main" val="3125968972"/>
                    </a:ext>
                  </a:extLst>
                </a:gridCol>
                <a:gridCol w="2064270">
                  <a:extLst>
                    <a:ext uri="{9D8B030D-6E8A-4147-A177-3AD203B41FA5}">
                      <a16:colId xmlns:a16="http://schemas.microsoft.com/office/drawing/2014/main" val="1724249417"/>
                    </a:ext>
                  </a:extLst>
                </a:gridCol>
              </a:tblGrid>
              <a:tr h="510896">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3756725"/>
                  </a:ext>
                </a:extLst>
              </a:tr>
              <a:tr h="510896">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60350587"/>
                  </a:ext>
                </a:extLst>
              </a:tr>
              <a:tr h="510896">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88336432"/>
                  </a:ext>
                </a:extLst>
              </a:tr>
              <a:tr h="510896">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4575546"/>
                  </a:ext>
                </a:extLst>
              </a:tr>
              <a:tr h="510896">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61045766"/>
                  </a:ext>
                </a:extLst>
              </a:tr>
              <a:tr h="510896">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0.33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854668473"/>
                  </a:ext>
                </a:extLst>
              </a:tr>
            </a:tbl>
          </a:graphicData>
        </a:graphic>
      </p:graphicFrame>
    </p:spTree>
    <p:extLst>
      <p:ext uri="{BB962C8B-B14F-4D97-AF65-F5344CB8AC3E}">
        <p14:creationId xmlns:p14="http://schemas.microsoft.com/office/powerpoint/2010/main" val="3808819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51FC3-F5AB-C6F8-7545-A1162E3BF8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ACD75-B0CA-48D3-1626-09973065298E}"/>
              </a:ext>
            </a:extLst>
          </p:cNvPr>
          <p:cNvSpPr>
            <a:spLocks noGrp="1"/>
          </p:cNvSpPr>
          <p:nvPr>
            <p:ph idx="1"/>
          </p:nvPr>
        </p:nvSpPr>
        <p:spPr>
          <a:xfrm>
            <a:off x="702853" y="772886"/>
            <a:ext cx="10900568" cy="5301344"/>
          </a:xfrm>
        </p:spPr>
        <p:txBody>
          <a:bodyPr>
            <a:normAutofit/>
          </a:bodyPr>
          <a:lstStyle/>
          <a:p>
            <a:pPr marL="0" indent="0">
              <a:buNone/>
            </a:pPr>
            <a:r>
              <a:rPr lang="en-IN" sz="2800" b="1" dirty="0"/>
              <a:t>🔄 Standardization (Z-score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 (</a:t>
            </a:r>
            <a:r>
              <a:rPr lang="en-IN" sz="2400" b="1" dirty="0" err="1"/>
              <a:t>approx</a:t>
            </a:r>
            <a:r>
              <a:rPr lang="en-IN" sz="2400" b="1" dirty="0"/>
              <a:t>):</a:t>
            </a:r>
          </a:p>
          <a:p>
            <a:pPr marL="0" indent="0">
              <a:buNone/>
            </a:pPr>
            <a:endParaRPr lang="en-IN" sz="2400" b="1" dirty="0"/>
          </a:p>
        </p:txBody>
      </p:sp>
      <p:pic>
        <p:nvPicPr>
          <p:cNvPr id="4" name="Picture 3">
            <a:extLst>
              <a:ext uri="{FF2B5EF4-FFF2-40B4-BE49-F238E27FC236}">
                <a16:creationId xmlns:a16="http://schemas.microsoft.com/office/drawing/2014/main" id="{9D5F609A-4B02-2ABC-33C7-C1D4AC1206BD}"/>
              </a:ext>
            </a:extLst>
          </p:cNvPr>
          <p:cNvPicPr>
            <a:picLocks noChangeAspect="1"/>
          </p:cNvPicPr>
          <p:nvPr/>
        </p:nvPicPr>
        <p:blipFill>
          <a:blip r:embed="rId2"/>
          <a:stretch>
            <a:fillRect/>
          </a:stretch>
        </p:blipFill>
        <p:spPr>
          <a:xfrm>
            <a:off x="225846" y="1369711"/>
            <a:ext cx="11740308" cy="1271382"/>
          </a:xfrm>
          <a:prstGeom prst="rect">
            <a:avLst/>
          </a:prstGeom>
        </p:spPr>
      </p:pic>
      <p:graphicFrame>
        <p:nvGraphicFramePr>
          <p:cNvPr id="5" name="Table 4">
            <a:extLst>
              <a:ext uri="{FF2B5EF4-FFF2-40B4-BE49-F238E27FC236}">
                <a16:creationId xmlns:a16="http://schemas.microsoft.com/office/drawing/2014/main" id="{E75104F2-9C44-0F6B-7020-B8CC3F53941D}"/>
              </a:ext>
            </a:extLst>
          </p:cNvPr>
          <p:cNvGraphicFramePr>
            <a:graphicFrameLocks noGrp="1"/>
          </p:cNvGraphicFramePr>
          <p:nvPr>
            <p:extLst>
              <p:ext uri="{D42A27DB-BD31-4B8C-83A1-F6EECF244321}">
                <p14:modId xmlns:p14="http://schemas.microsoft.com/office/powerpoint/2010/main" val="14675661"/>
              </p:ext>
            </p:extLst>
          </p:nvPr>
        </p:nvGraphicFramePr>
        <p:xfrm>
          <a:off x="1580985" y="3698366"/>
          <a:ext cx="7320644" cy="2647350"/>
        </p:xfrm>
        <a:graphic>
          <a:graphicData uri="http://schemas.openxmlformats.org/drawingml/2006/table">
            <a:tbl>
              <a:tblPr firstRow="1" firstCol="1" bandRow="1">
                <a:tableStyleId>{5C22544A-7EE6-4342-B048-85BDC9FD1C3A}</a:tableStyleId>
              </a:tblPr>
              <a:tblGrid>
                <a:gridCol w="1830161">
                  <a:extLst>
                    <a:ext uri="{9D8B030D-6E8A-4147-A177-3AD203B41FA5}">
                      <a16:colId xmlns:a16="http://schemas.microsoft.com/office/drawing/2014/main" val="3245564058"/>
                    </a:ext>
                  </a:extLst>
                </a:gridCol>
                <a:gridCol w="1830161">
                  <a:extLst>
                    <a:ext uri="{9D8B030D-6E8A-4147-A177-3AD203B41FA5}">
                      <a16:colId xmlns:a16="http://schemas.microsoft.com/office/drawing/2014/main" val="3668876202"/>
                    </a:ext>
                  </a:extLst>
                </a:gridCol>
                <a:gridCol w="1830161">
                  <a:extLst>
                    <a:ext uri="{9D8B030D-6E8A-4147-A177-3AD203B41FA5}">
                      <a16:colId xmlns:a16="http://schemas.microsoft.com/office/drawing/2014/main" val="733315050"/>
                    </a:ext>
                  </a:extLst>
                </a:gridCol>
                <a:gridCol w="1830161">
                  <a:extLst>
                    <a:ext uri="{9D8B030D-6E8A-4147-A177-3AD203B41FA5}">
                      <a16:colId xmlns:a16="http://schemas.microsoft.com/office/drawing/2014/main" val="1905521928"/>
                    </a:ext>
                  </a:extLst>
                </a:gridCol>
              </a:tblGrid>
              <a:tr h="441225">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377695"/>
                  </a:ext>
                </a:extLst>
              </a:tr>
              <a:tr h="441225">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-1.41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-1.18</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59379956"/>
                  </a:ext>
                </a:extLst>
              </a:tr>
              <a:tr h="441225">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-0.71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17502474"/>
                  </a:ext>
                </a:extLst>
              </a:tr>
              <a:tr h="441225">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85121465"/>
                  </a:ext>
                </a:extLst>
              </a:tr>
              <a:tr h="441225">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1.86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35375766"/>
                  </a:ext>
                </a:extLst>
              </a:tr>
              <a:tr h="441225">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13498761"/>
                  </a:ext>
                </a:extLst>
              </a:tr>
            </a:tbl>
          </a:graphicData>
        </a:graphic>
      </p:graphicFrame>
    </p:spTree>
    <p:extLst>
      <p:ext uri="{BB962C8B-B14F-4D97-AF65-F5344CB8AC3E}">
        <p14:creationId xmlns:p14="http://schemas.microsoft.com/office/powerpoint/2010/main" val="3722795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Deep Learning For Beginners - Types of Machine Learning">
            <a:extLst>
              <a:ext uri="{FF2B5EF4-FFF2-40B4-BE49-F238E27FC236}">
                <a16:creationId xmlns:a16="http://schemas.microsoft.com/office/drawing/2014/main" id="{6135884C-1B71-1476-1C61-80A86F97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4788"/>
            <a:ext cx="95250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is machine learning? Understanding types &amp; applications">
            <a:extLst>
              <a:ext uri="{FF2B5EF4-FFF2-40B4-BE49-F238E27FC236}">
                <a16:creationId xmlns:a16="http://schemas.microsoft.com/office/drawing/2014/main" id="{C5F5EF38-97EA-B792-A2CC-EAA093E60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8"/>
          <a:stretch/>
        </p:blipFill>
        <p:spPr bwMode="auto">
          <a:xfrm>
            <a:off x="698241" y="444280"/>
            <a:ext cx="10308236" cy="55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ypes of Machine Learning Out There - IDAP Blog">
            <a:extLst>
              <a:ext uri="{FF2B5EF4-FFF2-40B4-BE49-F238E27FC236}">
                <a16:creationId xmlns:a16="http://schemas.microsoft.com/office/drawing/2014/main" id="{07B6503B-5520-4DB1-CA0E-1F9B6BE2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86612"/>
            <a:ext cx="12108024"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6EC2F9-A19C-2E3B-3013-1B283BBAA8C2}"/>
              </a:ext>
            </a:extLst>
          </p:cNvPr>
          <p:cNvSpPr txBox="1"/>
          <p:nvPr/>
        </p:nvSpPr>
        <p:spPr>
          <a:xfrm>
            <a:off x="2377752" y="378498"/>
            <a:ext cx="3760236" cy="461665"/>
          </a:xfrm>
          <a:prstGeom prst="rect">
            <a:avLst/>
          </a:prstGeom>
          <a:noFill/>
        </p:spPr>
        <p:txBody>
          <a:bodyPr wrap="square" rtlCol="0">
            <a:spAutoFit/>
          </a:bodyPr>
          <a:lstStyle/>
          <a:p>
            <a:r>
              <a:rPr lang="en-US" sz="2400" b="1" dirty="0">
                <a:solidFill>
                  <a:srgbClr val="C00000"/>
                </a:solidFill>
              </a:rPr>
              <a:t>ML and It’s Application</a:t>
            </a:r>
          </a:p>
        </p:txBody>
      </p:sp>
    </p:spTree>
    <p:extLst>
      <p:ext uri="{BB962C8B-B14F-4D97-AF65-F5344CB8AC3E}">
        <p14:creationId xmlns:p14="http://schemas.microsoft.com/office/powerpoint/2010/main" val="1776929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3785652"/>
          </a:xfrm>
          <a:prstGeom prst="rect">
            <a:avLst/>
          </a:prstGeom>
          <a:noFill/>
        </p:spPr>
        <p:txBody>
          <a:bodyPr wrap="square">
            <a:spAutoFit/>
          </a:bodyPr>
          <a:lstStyle/>
          <a:p>
            <a:r>
              <a:rPr lang="en-US" sz="2000" b="1" dirty="0"/>
              <a:t>Explanation:</a:t>
            </a:r>
          </a:p>
          <a:p>
            <a:r>
              <a:rPr lang="en-US" sz="2000" dirty="0"/>
              <a:t>	Suppose we have a </a:t>
            </a:r>
            <a:r>
              <a:rPr lang="en-US" sz="2000" b="1" dirty="0"/>
              <a:t>dataset</a:t>
            </a:r>
            <a:r>
              <a:rPr lang="en-US" sz="2000" dirty="0"/>
              <a:t> of different types of </a:t>
            </a:r>
            <a:r>
              <a:rPr lang="en-US" sz="2000" b="1" dirty="0"/>
              <a:t>shapes</a:t>
            </a:r>
            <a:r>
              <a:rPr lang="en-US" sz="2000" dirty="0"/>
              <a:t> which includes </a:t>
            </a:r>
            <a:r>
              <a:rPr lang="en-US" sz="2000" b="1" dirty="0"/>
              <a:t>square, rectangle, triangle, and Polygon</a:t>
            </a:r>
            <a:r>
              <a:rPr lang="en-US" sz="2000" dirty="0"/>
              <a:t>. Now the first step is that we need to train the model for each shape. </a:t>
            </a:r>
          </a:p>
          <a:p>
            <a:endParaRPr lang="en-US" sz="2000" dirty="0"/>
          </a:p>
          <a:p>
            <a:pPr marL="800100" lvl="1" indent="-342900">
              <a:buAutoNum type="arabicPeriod"/>
            </a:pPr>
            <a:r>
              <a:rPr lang="en-US" sz="2000" dirty="0"/>
              <a:t>If the given shape has </a:t>
            </a:r>
            <a:r>
              <a:rPr lang="en-US" sz="2000" b="1" dirty="0"/>
              <a:t>four sides</a:t>
            </a:r>
            <a:r>
              <a:rPr lang="en-US" sz="2000" dirty="0"/>
              <a:t>, and all the sides are equal, then it will be labelled as a Square. </a:t>
            </a:r>
          </a:p>
          <a:p>
            <a:pPr marL="800100" lvl="1" indent="-342900">
              <a:buAutoNum type="arabicPeriod"/>
            </a:pPr>
            <a:r>
              <a:rPr lang="en-US" sz="2000" dirty="0"/>
              <a:t>If the given shape has </a:t>
            </a:r>
            <a:r>
              <a:rPr lang="en-US" sz="2000" b="1" dirty="0"/>
              <a:t>three sides</a:t>
            </a:r>
            <a:r>
              <a:rPr lang="en-US" sz="2000" dirty="0"/>
              <a:t>, then it will be labelled as a triangle. </a:t>
            </a:r>
          </a:p>
          <a:p>
            <a:pPr marL="800100" lvl="1" indent="-342900">
              <a:buAutoNum type="arabicPeriod"/>
            </a:pPr>
            <a:r>
              <a:rPr lang="en-US" sz="2000" dirty="0"/>
              <a:t>If the given shape has </a:t>
            </a:r>
            <a:r>
              <a:rPr lang="en-US" sz="2000" b="1" dirty="0"/>
              <a:t>six equal sides </a:t>
            </a:r>
            <a:r>
              <a:rPr lang="en-US" sz="2000" dirty="0"/>
              <a:t>then it will be labelled as hexagon. </a:t>
            </a:r>
          </a:p>
          <a:p>
            <a:endParaRPr lang="en-US" sz="2000" dirty="0"/>
          </a:p>
          <a:p>
            <a:r>
              <a:rPr lang="en-US" sz="20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02853" y="566057"/>
            <a:ext cx="10900568" cy="5725886"/>
          </a:xfrm>
        </p:spPr>
        <p:txBody>
          <a:bodyPr>
            <a:normAutofit/>
          </a:bodyPr>
          <a:lstStyle/>
          <a:p>
            <a:pPr marL="0" indent="0">
              <a:buNone/>
            </a:pPr>
            <a:r>
              <a:rPr lang="en-US" sz="3200" b="1" dirty="0">
                <a:solidFill>
                  <a:srgbClr val="C00000"/>
                </a:solidFill>
              </a:rPr>
              <a:t>Module-1: </a:t>
            </a:r>
            <a:r>
              <a:rPr lang="en-US" sz="3200" b="1" dirty="0">
                <a:solidFill>
                  <a:schemeClr val="accent3">
                    <a:lumMod val="50000"/>
                  </a:schemeClr>
                </a:solidFill>
              </a:rPr>
              <a:t>Introduction to Machine Learning and Python:</a:t>
            </a:r>
            <a:endParaRPr lang="en-IN" sz="3200" b="1" dirty="0">
              <a:solidFill>
                <a:schemeClr val="accent3">
                  <a:lumMod val="50000"/>
                </a:schemeClr>
              </a:solidFill>
            </a:endParaRPr>
          </a:p>
          <a:p>
            <a:pPr marL="0" indent="0">
              <a:buNone/>
            </a:pPr>
            <a:r>
              <a:rPr lang="en-US" sz="3200" b="1" dirty="0"/>
              <a:t>Introduction to Machine Learning: </a:t>
            </a:r>
            <a:r>
              <a:rPr lang="en-US" sz="3200" dirty="0"/>
              <a:t>Definition and importance of machine learning, Types of machine learning: Supervised, unsupervised, and reinforcement learning, Applications of machine learning in various domains. </a:t>
            </a:r>
          </a:p>
          <a:p>
            <a:pPr marL="0" indent="0">
              <a:buNone/>
            </a:pPr>
            <a:r>
              <a:rPr lang="en-US" sz="3200" b="1" dirty="0"/>
              <a:t>Python for Data Analysis: </a:t>
            </a:r>
            <a:r>
              <a:rPr lang="en-US" sz="3200" dirty="0"/>
              <a:t>Introduction to Python programming, Python libraries for data analysis: NumPy, Pandas, Matplotlib, Data manipulation and visualization using Pandas and Matplotlib. </a:t>
            </a:r>
          </a:p>
          <a:p>
            <a:pPr marL="0" indent="0">
              <a:buNone/>
            </a:pPr>
            <a:r>
              <a:rPr lang="en-US" sz="3200" b="1" dirty="0"/>
              <a:t>Data Preprocessing: </a:t>
            </a:r>
            <a:r>
              <a:rPr lang="en-US" sz="3200" dirty="0"/>
              <a:t>Data cleaning and transformation, Handling missing values and outliers, Feature scaling and normalization. </a:t>
            </a:r>
            <a:endParaRPr lang="en-IN" sz="3200" dirty="0"/>
          </a:p>
        </p:txBody>
      </p:sp>
    </p:spTree>
    <p:extLst>
      <p:ext uri="{BB962C8B-B14F-4D97-AF65-F5344CB8AC3E}">
        <p14:creationId xmlns:p14="http://schemas.microsoft.com/office/powerpoint/2010/main" val="70759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5940088"/>
          </a:xfrm>
          <a:prstGeom prst="rect">
            <a:avLst/>
          </a:prstGeom>
          <a:noFill/>
        </p:spPr>
        <p:txBody>
          <a:bodyPr wrap="square">
            <a:spAutoFit/>
          </a:bodyPr>
          <a:lstStyle/>
          <a:p>
            <a:pPr marL="342900" indent="-342900">
              <a:buAutoNum type="arabicPeriod"/>
            </a:pPr>
            <a:r>
              <a:rPr lang="en-US" sz="2800" b="1" i="0" dirty="0">
                <a:solidFill>
                  <a:srgbClr val="374151"/>
                </a:solidFill>
                <a:effectLst/>
                <a:latin typeface="Söhne"/>
              </a:rPr>
              <a:t>Classification:</a:t>
            </a:r>
          </a:p>
          <a:p>
            <a:r>
              <a:rPr lang="en-US" sz="2200" b="0" i="0" dirty="0">
                <a:solidFill>
                  <a:srgbClr val="374151"/>
                </a:solidFill>
                <a:effectLst/>
                <a:latin typeface="Söhne"/>
              </a:rPr>
              <a:t>	Classification is a type of supervised machine learning task where the goal is to </a:t>
            </a:r>
            <a:r>
              <a:rPr lang="en-US" sz="2200" b="1" i="0" dirty="0">
                <a:solidFill>
                  <a:srgbClr val="374151"/>
                </a:solidFill>
                <a:effectLst/>
                <a:latin typeface="Söhne"/>
              </a:rPr>
              <a:t>predict the category or class</a:t>
            </a:r>
            <a:r>
              <a:rPr lang="en-US" sz="2200" b="0" i="0" dirty="0">
                <a:solidFill>
                  <a:srgbClr val="374151"/>
                </a:solidFill>
                <a:effectLst/>
                <a:latin typeface="Söhne"/>
              </a:rPr>
              <a:t> that a new instance or observation belongs to</a:t>
            </a:r>
            <a:r>
              <a:rPr lang="en-US" sz="2200" dirty="0">
                <a:solidFill>
                  <a:srgbClr val="374151"/>
                </a:solidFill>
                <a:latin typeface="Söhne"/>
              </a:rPr>
              <a:t>, </a:t>
            </a:r>
            <a:r>
              <a:rPr lang="en-US" sz="2200" b="1" dirty="0"/>
              <a:t>on the basis of training data</a:t>
            </a:r>
            <a:r>
              <a:rPr lang="en-US" sz="2200" b="0" i="0" dirty="0">
                <a:solidFill>
                  <a:srgbClr val="374151"/>
                </a:solidFill>
                <a:effectLst/>
                <a:latin typeface="Söhne"/>
              </a:rPr>
              <a:t>. The output variable in classification is </a:t>
            </a:r>
            <a:r>
              <a:rPr lang="en-US" sz="2200" b="1" i="0" dirty="0">
                <a:solidFill>
                  <a:srgbClr val="374151"/>
                </a:solidFill>
                <a:effectLst/>
                <a:latin typeface="Söhne"/>
              </a:rPr>
              <a:t>discrete</a:t>
            </a:r>
            <a:r>
              <a:rPr lang="en-US" sz="2200" b="0" i="0" dirty="0">
                <a:solidFill>
                  <a:srgbClr val="374151"/>
                </a:solidFill>
                <a:effectLst/>
                <a:latin typeface="Söhne"/>
              </a:rPr>
              <a:t> and represents different classes or labels.</a:t>
            </a:r>
          </a:p>
          <a:p>
            <a:r>
              <a:rPr lang="en-US" sz="22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200" dirty="0"/>
              <a:t>	</a:t>
            </a:r>
          </a:p>
          <a:p>
            <a:r>
              <a:rPr lang="en-US" sz="2200" dirty="0"/>
              <a:t>	Unlike regression, </a:t>
            </a:r>
            <a:r>
              <a:rPr lang="en-US" sz="2200" b="1" dirty="0">
                <a:solidFill>
                  <a:srgbClr val="C00000"/>
                </a:solidFill>
              </a:rPr>
              <a:t>the output variable of Classification is a category</a:t>
            </a:r>
            <a:r>
              <a:rPr lang="en-US" sz="2200" dirty="0">
                <a:solidFill>
                  <a:srgbClr val="C00000"/>
                </a:solidFill>
              </a:rPr>
              <a:t>, not a value</a:t>
            </a:r>
            <a:r>
              <a:rPr lang="en-US" sz="22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200" b="1" dirty="0"/>
              <a:t>Email Spam Detector.</a:t>
            </a:r>
          </a:p>
          <a:p>
            <a:r>
              <a:rPr lang="en-US" sz="2200" dirty="0"/>
              <a:t>	The main goal of the Classification algorithm is to identify the category of a given dataset, and these algorithms are mainly used to predict the output for the categorical data.</a:t>
            </a:r>
            <a:endParaRPr lang="en-US" sz="2200" b="0" i="0" dirty="0">
              <a:solidFill>
                <a:srgbClr val="374151"/>
              </a:solidFill>
              <a:effectLst/>
              <a:latin typeface="Söhne"/>
            </a:endParaRPr>
          </a:p>
          <a:p>
            <a:endParaRPr lang="en-US" sz="2200"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648510" y="766732"/>
            <a:ext cx="10894979" cy="5324535"/>
          </a:xfrm>
          <a:prstGeom prst="rect">
            <a:avLst/>
          </a:prstGeom>
          <a:noFill/>
        </p:spPr>
        <p:txBody>
          <a:bodyPr wrap="square">
            <a:spAutoFit/>
          </a:bodyPr>
          <a:lstStyle/>
          <a:p>
            <a:r>
              <a:rPr lang="en-US" sz="3200" b="1" i="0" dirty="0">
                <a:solidFill>
                  <a:srgbClr val="374151"/>
                </a:solidFill>
                <a:effectLst/>
                <a:latin typeface="Söhne"/>
              </a:rPr>
              <a:t>Regression :</a:t>
            </a:r>
          </a:p>
          <a:p>
            <a:r>
              <a:rPr lang="en-US" sz="2400" dirty="0">
                <a:solidFill>
                  <a:srgbClr val="374151"/>
                </a:solidFill>
                <a:latin typeface="Söhne"/>
              </a:rPr>
              <a:t>	</a:t>
            </a:r>
            <a:r>
              <a:rPr lang="en-US" sz="2400" b="0" i="0" dirty="0">
                <a:solidFill>
                  <a:srgbClr val="374151"/>
                </a:solidFill>
                <a:effectLst/>
                <a:latin typeface="Söhne"/>
              </a:rPr>
              <a:t>Regression is a type of supervised machine learning task where the goal is to predict a </a:t>
            </a:r>
            <a:r>
              <a:rPr lang="en-US" sz="2400" b="1" i="0" dirty="0">
                <a:solidFill>
                  <a:srgbClr val="C00000"/>
                </a:solidFill>
                <a:effectLst/>
                <a:latin typeface="Söhne"/>
              </a:rPr>
              <a:t>continuous numerical value</a:t>
            </a:r>
            <a:r>
              <a:rPr lang="en-US" sz="2400" b="0" i="0" dirty="0">
                <a:solidFill>
                  <a:srgbClr val="C00000"/>
                </a:solidFill>
                <a:effectLst/>
                <a:latin typeface="Söhne"/>
              </a:rPr>
              <a:t> </a:t>
            </a:r>
            <a:r>
              <a:rPr lang="en-US" sz="2400" b="0" i="0" dirty="0">
                <a:solidFill>
                  <a:srgbClr val="374151"/>
                </a:solidFill>
                <a:effectLst/>
                <a:latin typeface="Söhne"/>
              </a:rPr>
              <a:t>or outcome </a:t>
            </a:r>
            <a:r>
              <a:rPr lang="en-US" sz="2400" b="1" i="0" dirty="0">
                <a:solidFill>
                  <a:srgbClr val="374151"/>
                </a:solidFill>
                <a:effectLst/>
                <a:latin typeface="Söhne"/>
              </a:rPr>
              <a:t>based on input features</a:t>
            </a:r>
            <a:r>
              <a:rPr lang="en-US" sz="2400" b="0" i="0" dirty="0">
                <a:solidFill>
                  <a:srgbClr val="374151"/>
                </a:solidFill>
                <a:effectLst/>
                <a:latin typeface="Söhne"/>
              </a:rPr>
              <a:t>.</a:t>
            </a:r>
          </a:p>
          <a:p>
            <a:r>
              <a:rPr lang="en-US" sz="2400" b="0" i="0" dirty="0">
                <a:solidFill>
                  <a:srgbClr val="05192D"/>
                </a:solidFill>
                <a:effectLst/>
                <a:latin typeface="Studio-Feixen-Sans"/>
              </a:rPr>
              <a:t>	Regression is a type of supervised machine learning where algorithms </a:t>
            </a:r>
            <a:r>
              <a:rPr lang="en-US" sz="2400" b="1" i="0" dirty="0">
                <a:solidFill>
                  <a:srgbClr val="05192D"/>
                </a:solidFill>
                <a:effectLst/>
                <a:latin typeface="Studio-Feixen-Sans"/>
              </a:rPr>
              <a:t>learn</a:t>
            </a:r>
            <a:r>
              <a:rPr lang="en-US" sz="2400" b="0" i="0" dirty="0">
                <a:solidFill>
                  <a:srgbClr val="05192D"/>
                </a:solidFill>
                <a:effectLst/>
                <a:latin typeface="Studio-Feixen-Sans"/>
              </a:rPr>
              <a:t> from the data to </a:t>
            </a:r>
            <a:r>
              <a:rPr lang="en-US" sz="2400" b="1" i="0" dirty="0">
                <a:solidFill>
                  <a:srgbClr val="C00000"/>
                </a:solidFill>
                <a:effectLst/>
                <a:latin typeface="Studio-Feixen-Sans"/>
              </a:rPr>
              <a:t>predict continuous values</a:t>
            </a:r>
            <a:r>
              <a:rPr lang="en-US" sz="2400" b="0" i="0" dirty="0">
                <a:solidFill>
                  <a:srgbClr val="05192D"/>
                </a:solidFill>
                <a:effectLst/>
                <a:latin typeface="Studio-Feixen-Sans"/>
              </a:rPr>
              <a:t> such as sales, salary, weight, or temperature.</a:t>
            </a:r>
            <a:endParaRPr lang="en-US" sz="2400" b="0" i="0" dirty="0">
              <a:solidFill>
                <a:srgbClr val="374151"/>
              </a:solidFill>
              <a:effectLst/>
              <a:latin typeface="Söhne"/>
            </a:endParaRPr>
          </a:p>
          <a:p>
            <a:endParaRPr lang="en-US" dirty="0">
              <a:solidFill>
                <a:srgbClr val="374151"/>
              </a:solidFill>
              <a:latin typeface="Söhne"/>
            </a:endParaRPr>
          </a:p>
          <a:p>
            <a:r>
              <a:rPr lang="en-US" sz="2800" b="1" dirty="0">
                <a:solidFill>
                  <a:srgbClr val="374151"/>
                </a:solidFill>
                <a:latin typeface="Söhne"/>
              </a:rPr>
              <a:t>What mean by continuous numerical value :</a:t>
            </a:r>
          </a:p>
          <a:p>
            <a:r>
              <a:rPr lang="en-US" sz="2400" dirty="0">
                <a:solidFill>
                  <a:srgbClr val="374151"/>
                </a:solidFill>
                <a:latin typeface="Söhne"/>
              </a:rPr>
              <a:t>	In machine learning, the term continuous values refers to </a:t>
            </a:r>
            <a:r>
              <a:rPr lang="en-US" sz="2400" b="1" dirty="0">
                <a:solidFill>
                  <a:srgbClr val="C00000"/>
                </a:solidFill>
                <a:latin typeface="Söhne"/>
              </a:rPr>
              <a:t>numeric values </a:t>
            </a:r>
            <a:r>
              <a:rPr lang="en-US" sz="2400" dirty="0">
                <a:solidFill>
                  <a:srgbClr val="374151"/>
                </a:solidFill>
                <a:latin typeface="Söhne"/>
              </a:rPr>
              <a:t>that can take any value within a </a:t>
            </a:r>
            <a:r>
              <a:rPr lang="en-US" sz="2400" b="1" dirty="0">
                <a:solidFill>
                  <a:srgbClr val="C00000"/>
                </a:solidFill>
                <a:latin typeface="Söhne"/>
              </a:rPr>
              <a:t>range</a:t>
            </a:r>
            <a:r>
              <a:rPr lang="en-US" sz="2400" dirty="0">
                <a:solidFill>
                  <a:srgbClr val="374151"/>
                </a:solidFill>
                <a:latin typeface="Söhne"/>
              </a:rPr>
              <a:t>, </a:t>
            </a:r>
            <a:r>
              <a:rPr lang="en-US" sz="2400" b="1" dirty="0">
                <a:solidFill>
                  <a:srgbClr val="C00000"/>
                </a:solidFill>
                <a:latin typeface="Söhne"/>
              </a:rPr>
              <a:t>not just fixed</a:t>
            </a:r>
            <a:r>
              <a:rPr lang="en-US" sz="2400" dirty="0">
                <a:solidFill>
                  <a:srgbClr val="374151"/>
                </a:solidFill>
                <a:latin typeface="Söhne"/>
              </a:rPr>
              <a:t> or </a:t>
            </a:r>
            <a:r>
              <a:rPr lang="en-US" sz="2400" b="1" dirty="0">
                <a:solidFill>
                  <a:srgbClr val="C00000"/>
                </a:solidFill>
                <a:latin typeface="Söhne"/>
              </a:rPr>
              <a:t>distinct</a:t>
            </a:r>
            <a:r>
              <a:rPr lang="en-US" sz="2400" dirty="0">
                <a:solidFill>
                  <a:srgbClr val="374151"/>
                </a:solidFill>
                <a:latin typeface="Söhne"/>
              </a:rPr>
              <a:t> </a:t>
            </a:r>
            <a:r>
              <a:rPr lang="en-US" sz="2400" b="1" dirty="0">
                <a:solidFill>
                  <a:srgbClr val="C00000"/>
                </a:solidFill>
                <a:latin typeface="Söhne"/>
              </a:rPr>
              <a:t>values</a:t>
            </a:r>
            <a:r>
              <a:rPr lang="en-US" sz="2400" dirty="0">
                <a:solidFill>
                  <a:srgbClr val="374151"/>
                </a:solidFill>
                <a:latin typeface="Söhne"/>
              </a:rPr>
              <a:t>.</a:t>
            </a:r>
          </a:p>
          <a:p>
            <a:r>
              <a:rPr lang="en-US" sz="2400" dirty="0">
                <a:solidFill>
                  <a:srgbClr val="374151"/>
                </a:solidFill>
                <a:latin typeface="Söhne"/>
              </a:rPr>
              <a:t>	These are </a:t>
            </a:r>
            <a:r>
              <a:rPr lang="en-US" sz="2400" b="1" dirty="0">
                <a:solidFill>
                  <a:srgbClr val="002060"/>
                </a:solidFill>
                <a:latin typeface="Söhne"/>
              </a:rPr>
              <a:t>real numbers </a:t>
            </a:r>
            <a:r>
              <a:rPr lang="en-US" sz="2400" dirty="0">
                <a:solidFill>
                  <a:srgbClr val="374151"/>
                </a:solidFill>
                <a:latin typeface="Söhne"/>
              </a:rPr>
              <a:t>(</a:t>
            </a:r>
            <a:r>
              <a:rPr lang="en-US" sz="2400" b="1" dirty="0">
                <a:solidFill>
                  <a:srgbClr val="374151"/>
                </a:solidFill>
                <a:latin typeface="Söhne"/>
              </a:rPr>
              <a:t>decimals</a:t>
            </a:r>
            <a:r>
              <a:rPr lang="en-US" sz="2400" dirty="0">
                <a:solidFill>
                  <a:srgbClr val="374151"/>
                </a:solidFill>
                <a:latin typeface="Söhne"/>
              </a:rPr>
              <a:t> or </a:t>
            </a:r>
            <a:r>
              <a:rPr lang="en-US" sz="2400" b="1" dirty="0">
                <a:solidFill>
                  <a:srgbClr val="374151"/>
                </a:solidFill>
                <a:latin typeface="Söhne"/>
              </a:rPr>
              <a:t>integers</a:t>
            </a:r>
            <a:r>
              <a:rPr lang="en-US" sz="2400" dirty="0">
                <a:solidFill>
                  <a:srgbClr val="374151"/>
                </a:solidFill>
                <a:latin typeface="Söhne"/>
              </a:rPr>
              <a:t>) that can vary </a:t>
            </a:r>
            <a:r>
              <a:rPr lang="en-US" sz="2400" b="1" dirty="0">
                <a:solidFill>
                  <a:srgbClr val="002060"/>
                </a:solidFill>
                <a:latin typeface="Söhne"/>
              </a:rPr>
              <a:t>smoothly</a:t>
            </a:r>
            <a:r>
              <a:rPr lang="en-US" sz="2400" dirty="0">
                <a:solidFill>
                  <a:srgbClr val="374151"/>
                </a:solidFill>
                <a:latin typeface="Söhne"/>
              </a:rPr>
              <a:t> </a:t>
            </a:r>
            <a:r>
              <a:rPr lang="en-US" sz="2400" b="1" dirty="0">
                <a:solidFill>
                  <a:srgbClr val="002060"/>
                </a:solidFill>
                <a:latin typeface="Söhne"/>
              </a:rPr>
              <a:t>over</a:t>
            </a:r>
            <a:r>
              <a:rPr lang="en-US" sz="2400" dirty="0">
                <a:solidFill>
                  <a:srgbClr val="374151"/>
                </a:solidFill>
                <a:latin typeface="Söhne"/>
              </a:rPr>
              <a:t> </a:t>
            </a:r>
            <a:r>
              <a:rPr lang="en-US" sz="2400" b="1" dirty="0">
                <a:solidFill>
                  <a:srgbClr val="002060"/>
                </a:solidFill>
                <a:latin typeface="Söhne"/>
              </a:rPr>
              <a:t>a</a:t>
            </a:r>
            <a:r>
              <a:rPr lang="en-US" sz="2400" dirty="0">
                <a:solidFill>
                  <a:srgbClr val="374151"/>
                </a:solidFill>
                <a:latin typeface="Söhne"/>
              </a:rPr>
              <a:t> </a:t>
            </a:r>
            <a:r>
              <a:rPr lang="en-US" sz="2400" b="1" dirty="0">
                <a:solidFill>
                  <a:srgbClr val="002060"/>
                </a:solidFill>
                <a:latin typeface="Söhne"/>
              </a:rPr>
              <a:t>range</a:t>
            </a:r>
            <a:r>
              <a:rPr lang="en-US" sz="2400" dirty="0">
                <a:solidFill>
                  <a:srgbClr val="374151"/>
                </a:solidFill>
                <a:latin typeface="Söhne"/>
              </a:rPr>
              <a:t>, as </a:t>
            </a:r>
            <a:r>
              <a:rPr lang="en-US" sz="2400" b="1" dirty="0">
                <a:solidFill>
                  <a:srgbClr val="C00000"/>
                </a:solidFill>
                <a:latin typeface="Söhne"/>
              </a:rPr>
              <a:t>opposed to</a:t>
            </a:r>
            <a:r>
              <a:rPr lang="en-US" sz="2400" dirty="0">
                <a:solidFill>
                  <a:srgbClr val="374151"/>
                </a:solidFill>
                <a:latin typeface="Söhne"/>
              </a:rPr>
              <a:t> </a:t>
            </a:r>
            <a:r>
              <a:rPr lang="en-US" sz="2400" b="1" dirty="0">
                <a:solidFill>
                  <a:srgbClr val="374151"/>
                </a:solidFill>
                <a:latin typeface="Söhne"/>
              </a:rPr>
              <a:t>categorical values</a:t>
            </a:r>
            <a:r>
              <a:rPr lang="en-US" sz="2400" dirty="0">
                <a:solidFill>
                  <a:srgbClr val="374151"/>
                </a:solidFill>
                <a:latin typeface="Söhne"/>
              </a:rPr>
              <a:t>, which are fixed labels or classes (like "Yes"/"No", or "Red"/"Green").</a:t>
            </a: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BC14-9DAE-BAE1-E9E9-6823B00AEF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911C-523D-7690-6ED8-48087F77C872}"/>
              </a:ext>
            </a:extLst>
          </p:cNvPr>
          <p:cNvSpPr txBox="1"/>
          <p:nvPr/>
        </p:nvSpPr>
        <p:spPr>
          <a:xfrm>
            <a:off x="544748" y="302359"/>
            <a:ext cx="10894979" cy="6740307"/>
          </a:xfrm>
          <a:prstGeom prst="rect">
            <a:avLst/>
          </a:prstGeom>
          <a:noFill/>
        </p:spPr>
        <p:txBody>
          <a:bodyPr wrap="square">
            <a:spAutoFit/>
          </a:bodyPr>
          <a:lstStyle/>
          <a:p>
            <a:r>
              <a:rPr lang="en-US" sz="2400" b="1" i="0" dirty="0">
                <a:solidFill>
                  <a:srgbClr val="374151"/>
                </a:solidFill>
                <a:effectLst/>
                <a:latin typeface="Söhne"/>
              </a:rPr>
              <a:t>Note:</a:t>
            </a:r>
            <a:br>
              <a:rPr lang="en-US" sz="2400" b="0" i="0" dirty="0">
                <a:solidFill>
                  <a:srgbClr val="374151"/>
                </a:solidFill>
                <a:effectLst/>
                <a:latin typeface="Söhne"/>
              </a:rPr>
            </a:br>
            <a:r>
              <a:rPr lang="en-US" sz="2400" b="0" i="0" dirty="0">
                <a:solidFill>
                  <a:srgbClr val="374151"/>
                </a:solidFill>
                <a:effectLst/>
                <a:latin typeface="Söhne"/>
              </a:rPr>
              <a:t>In the context of regression in machine learning, a continuous numerical value refers to an outcome or target variable that can take on </a:t>
            </a:r>
            <a:r>
              <a:rPr lang="en-US" sz="2400" b="1" i="0" dirty="0">
                <a:solidFill>
                  <a:srgbClr val="C00000"/>
                </a:solidFill>
                <a:effectLst/>
                <a:latin typeface="Söhne"/>
              </a:rPr>
              <a:t>an infinite number of values within a specific range</a:t>
            </a:r>
            <a:r>
              <a:rPr lang="en-US" sz="2400" b="0" i="0" dirty="0">
                <a:solidFill>
                  <a:srgbClr val="374151"/>
                </a:solidFill>
                <a:effectLst/>
                <a:latin typeface="Söhne"/>
              </a:rPr>
              <a:t>. In case of </a:t>
            </a:r>
            <a:r>
              <a:rPr lang="en-US" sz="2400"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sz="2400" b="1" i="0" dirty="0">
                <a:solidFill>
                  <a:srgbClr val="0D0D0D"/>
                </a:solidFill>
                <a:effectLst/>
                <a:latin typeface="Söhne"/>
              </a:rPr>
              <a:t>There are no gaps or intervals between possible ages</a:t>
            </a:r>
            <a:r>
              <a:rPr lang="en-US" sz="2400" b="0" i="0" dirty="0">
                <a:solidFill>
                  <a:srgbClr val="0D0D0D"/>
                </a:solidFill>
                <a:effectLst/>
                <a:latin typeface="Söhne"/>
              </a:rPr>
              <a:t>, and age can be expressed as a decimal or fraction if necessary (e.g., 25.5 years). </a:t>
            </a:r>
          </a:p>
          <a:p>
            <a:r>
              <a:rPr lang="en-US" sz="2400" dirty="0">
                <a:solidFill>
                  <a:srgbClr val="0D0D0D"/>
                </a:solidFill>
                <a:latin typeface="Söhne"/>
              </a:rPr>
              <a:t>	</a:t>
            </a:r>
            <a:r>
              <a:rPr lang="en-US" sz="2400"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sz="2400" b="1" i="0" dirty="0">
                <a:solidFill>
                  <a:srgbClr val="374151"/>
                </a:solidFill>
                <a:effectLst/>
                <a:latin typeface="Söhne"/>
              </a:rPr>
              <a:t>discrete set of categories or classes.</a:t>
            </a:r>
          </a:p>
          <a:p>
            <a:endParaRPr lang="en-US" sz="2400" b="0" i="0" dirty="0">
              <a:solidFill>
                <a:srgbClr val="374151"/>
              </a:solidFill>
              <a:effectLst/>
              <a:latin typeface="Söhne"/>
            </a:endParaRPr>
          </a:p>
          <a:p>
            <a:r>
              <a:rPr lang="en-US" sz="2400" b="1" dirty="0">
                <a:solidFill>
                  <a:srgbClr val="374151"/>
                </a:solidFill>
                <a:latin typeface="Söhne"/>
              </a:rPr>
              <a:t>Note</a:t>
            </a:r>
            <a:r>
              <a:rPr lang="en-US" sz="2400" dirty="0">
                <a:solidFill>
                  <a:srgbClr val="374151"/>
                </a:solidFill>
                <a:latin typeface="Söhne"/>
              </a:rPr>
              <a:t>:</a:t>
            </a:r>
          </a:p>
          <a:p>
            <a:r>
              <a:rPr lang="en-US" sz="2400" b="0" i="0" dirty="0">
                <a:solidFill>
                  <a:srgbClr val="374151"/>
                </a:solidFill>
                <a:effectLst/>
                <a:latin typeface="Söhne"/>
              </a:rPr>
              <a:t>Here, “discrete set of categories or classes" refers to a set of distinct and separate values that a variable can take</a:t>
            </a:r>
          </a:p>
          <a:p>
            <a:endParaRPr lang="en-US" sz="2400" dirty="0">
              <a:solidFill>
                <a:srgbClr val="374151"/>
              </a:solidFill>
              <a:latin typeface="Söhne"/>
            </a:endParaRPr>
          </a:p>
          <a:p>
            <a:endParaRPr lang="en-US" sz="2400" dirty="0"/>
          </a:p>
        </p:txBody>
      </p:sp>
    </p:spTree>
    <p:extLst>
      <p:ext uri="{BB962C8B-B14F-4D97-AF65-F5344CB8AC3E}">
        <p14:creationId xmlns:p14="http://schemas.microsoft.com/office/powerpoint/2010/main" val="3758266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8CB5-6460-1299-E866-F52687053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32CFDC-D31F-2CBA-FFE5-FBDF5BDBDDD5}"/>
              </a:ext>
            </a:extLst>
          </p:cNvPr>
          <p:cNvSpPr txBox="1"/>
          <p:nvPr/>
        </p:nvSpPr>
        <p:spPr>
          <a:xfrm>
            <a:off x="985423" y="1029472"/>
            <a:ext cx="10894979" cy="4585871"/>
          </a:xfrm>
          <a:prstGeom prst="rect">
            <a:avLst/>
          </a:prstGeom>
          <a:noFill/>
        </p:spPr>
        <p:txBody>
          <a:bodyPr wrap="square">
            <a:spAutoFit/>
          </a:bodyPr>
          <a:lstStyle/>
          <a:p>
            <a:r>
              <a:rPr lang="en-US" sz="2800" b="1" dirty="0"/>
              <a:t>🔁 Regression Contrast with Classification:</a:t>
            </a:r>
          </a:p>
          <a:p>
            <a:r>
              <a:rPr lang="en-US" sz="2400" dirty="0"/>
              <a:t>In classification, the outputs are </a:t>
            </a:r>
            <a:r>
              <a:rPr lang="en-US" sz="2400" b="1" dirty="0">
                <a:solidFill>
                  <a:srgbClr val="C00000"/>
                </a:solidFill>
              </a:rPr>
              <a:t>discrete categories</a:t>
            </a:r>
            <a:r>
              <a:rPr lang="en-US" sz="2400" dirty="0"/>
              <a:t>, like:</a:t>
            </a:r>
          </a:p>
          <a:p>
            <a:pPr marL="800100" lvl="1" indent="-342900">
              <a:buFont typeface="Arial" panose="020B0604020202020204" pitchFamily="34" charset="0"/>
              <a:buChar char="•"/>
            </a:pPr>
            <a:r>
              <a:rPr lang="en-US" sz="2400" dirty="0"/>
              <a:t>"Pass" or "Fail"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"Spam" or "Not Spam"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"Dog", "Cat", or "Bird"</a:t>
            </a:r>
          </a:p>
          <a:p>
            <a:endParaRPr lang="en-US" sz="2400" dirty="0"/>
          </a:p>
          <a:p>
            <a:r>
              <a:rPr lang="en-US" sz="2400" dirty="0"/>
              <a:t>Whereas in regression, the goal is to predict </a:t>
            </a:r>
            <a:r>
              <a:rPr lang="en-US" sz="2400" b="1" dirty="0">
                <a:solidFill>
                  <a:srgbClr val="C00000"/>
                </a:solidFill>
              </a:rPr>
              <a:t>a number</a:t>
            </a:r>
            <a:r>
              <a:rPr lang="en-US" sz="2400" dirty="0"/>
              <a:t>, like:</a:t>
            </a:r>
          </a:p>
          <a:p>
            <a:pPr marL="800100" lvl="1" indent="-342900">
              <a:buFont typeface="Arial" panose="020B0604020202020204" pitchFamily="34" charset="0"/>
              <a:buChar char="•"/>
            </a:pPr>
            <a:r>
              <a:rPr lang="en-US" sz="2400" dirty="0"/>
              <a:t>88.4 marks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₹56,789.25 income</a:t>
            </a:r>
          </a:p>
        </p:txBody>
      </p:sp>
    </p:spTree>
    <p:extLst>
      <p:ext uri="{BB962C8B-B14F-4D97-AF65-F5344CB8AC3E}">
        <p14:creationId xmlns:p14="http://schemas.microsoft.com/office/powerpoint/2010/main" val="238988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7F95E-A35F-46B9-D39F-E1A854C1BE00}"/>
              </a:ext>
            </a:extLst>
          </p:cNvPr>
          <p:cNvSpPr txBox="1"/>
          <p:nvPr/>
        </p:nvSpPr>
        <p:spPr>
          <a:xfrm>
            <a:off x="706795" y="680197"/>
            <a:ext cx="10937810" cy="5847755"/>
          </a:xfrm>
          <a:prstGeom prst="rect">
            <a:avLst/>
          </a:prstGeom>
          <a:noFill/>
        </p:spPr>
        <p:txBody>
          <a:bodyPr wrap="square">
            <a:spAutoFit/>
          </a:bodyPr>
          <a:lstStyle/>
          <a:p>
            <a:r>
              <a:rPr lang="en-US" sz="2400" b="1" i="0" dirty="0">
                <a:solidFill>
                  <a:srgbClr val="374151"/>
                </a:solidFill>
                <a:effectLst/>
                <a:latin typeface="Söhne"/>
              </a:rPr>
              <a:t>Machine Learning (ML) </a:t>
            </a:r>
            <a:endParaRPr lang="en-US" sz="2400" b="1" dirty="0"/>
          </a:p>
          <a:p>
            <a:r>
              <a:rPr lang="en-US" sz="2400" b="0" i="0" dirty="0">
                <a:solidFill>
                  <a:srgbClr val="374151"/>
                </a:solidFill>
                <a:effectLst/>
                <a:latin typeface="Söhne"/>
              </a:rPr>
              <a:t>	ML is an application of AI that provides </a:t>
            </a:r>
            <a:r>
              <a:rPr lang="en-US" sz="2400" b="1" i="0" dirty="0">
                <a:solidFill>
                  <a:srgbClr val="374151"/>
                </a:solidFill>
                <a:effectLst/>
                <a:latin typeface="Söhne"/>
              </a:rPr>
              <a:t>Systems or Models </a:t>
            </a:r>
            <a:r>
              <a:rPr lang="en-US" sz="2400" b="0" i="0" dirty="0">
                <a:solidFill>
                  <a:srgbClr val="374151"/>
                </a:solidFill>
                <a:effectLst/>
                <a:latin typeface="Söhne"/>
              </a:rPr>
              <a:t>the ability to automatically learn </a:t>
            </a:r>
            <a:r>
              <a:rPr lang="en-US" sz="2400" b="1" i="0" dirty="0">
                <a:solidFill>
                  <a:srgbClr val="374151"/>
                </a:solidFill>
                <a:effectLst/>
                <a:latin typeface="Söhne"/>
              </a:rPr>
              <a:t>and improve from experience</a:t>
            </a:r>
            <a:r>
              <a:rPr lang="en-US" sz="2400" b="0" i="0" dirty="0">
                <a:solidFill>
                  <a:srgbClr val="374151"/>
                </a:solidFill>
                <a:effectLst/>
                <a:latin typeface="Söhne"/>
              </a:rPr>
              <a:t> </a:t>
            </a:r>
            <a:r>
              <a:rPr lang="en-US" sz="2400" b="1" i="0" dirty="0">
                <a:solidFill>
                  <a:srgbClr val="374151"/>
                </a:solidFill>
                <a:effectLst/>
                <a:latin typeface="Söhne"/>
              </a:rPr>
              <a:t>without being explicitly programmed and </a:t>
            </a:r>
            <a:r>
              <a:rPr lang="en-US" sz="2400" dirty="0"/>
              <a:t>without human intervention </a:t>
            </a:r>
            <a:r>
              <a:rPr lang="en-US" sz="2400" b="0" i="0" dirty="0">
                <a:solidFill>
                  <a:srgbClr val="374151"/>
                </a:solidFill>
                <a:effectLst/>
                <a:latin typeface="Söhne"/>
              </a:rPr>
              <a:t>.</a:t>
            </a:r>
          </a:p>
          <a:p>
            <a:endParaRPr lang="en-US" sz="800" dirty="0">
              <a:solidFill>
                <a:srgbClr val="374151"/>
              </a:solidFill>
              <a:latin typeface="Söhne"/>
            </a:endParaRPr>
          </a:p>
          <a:p>
            <a:r>
              <a:rPr lang="en-US" sz="2400" b="0" i="0" dirty="0">
                <a:solidFill>
                  <a:srgbClr val="374151"/>
                </a:solidFill>
                <a:effectLst/>
                <a:latin typeface="Söhne"/>
              </a:rPr>
              <a:t>Machine Learning (ML) is a </a:t>
            </a:r>
            <a:r>
              <a:rPr lang="en-US" sz="2400" b="1" i="0" dirty="0">
                <a:solidFill>
                  <a:srgbClr val="374151"/>
                </a:solidFill>
                <a:effectLst/>
                <a:latin typeface="Söhne"/>
              </a:rPr>
              <a:t>subfield</a:t>
            </a:r>
            <a:r>
              <a:rPr lang="en-US" sz="2400" b="0" i="0" dirty="0">
                <a:solidFill>
                  <a:srgbClr val="374151"/>
                </a:solidFill>
                <a:effectLst/>
                <a:latin typeface="Söhne"/>
              </a:rPr>
              <a:t> of artificial intelligence (</a:t>
            </a:r>
            <a:r>
              <a:rPr lang="en-US" sz="2400" b="1" i="0" dirty="0">
                <a:solidFill>
                  <a:srgbClr val="374151"/>
                </a:solidFill>
                <a:effectLst/>
                <a:latin typeface="Söhne"/>
              </a:rPr>
              <a:t>AI</a:t>
            </a:r>
            <a:r>
              <a:rPr lang="en-US" sz="2400" b="0" i="0" dirty="0">
                <a:solidFill>
                  <a:srgbClr val="374151"/>
                </a:solidFill>
                <a:effectLst/>
                <a:latin typeface="Söhne"/>
              </a:rPr>
              <a:t>) that focuses on the development of algorithms and models that enable computers to learn and make predictions or decisions without being explicitly programmed for a specific task.</a:t>
            </a:r>
          </a:p>
          <a:p>
            <a:endParaRPr lang="en-US" sz="800" dirty="0">
              <a:solidFill>
                <a:srgbClr val="374151"/>
              </a:solidFill>
              <a:latin typeface="Söhne"/>
            </a:endParaRPr>
          </a:p>
          <a:p>
            <a:r>
              <a:rPr lang="en-US" sz="2400" dirty="0"/>
              <a:t>The primary aim of machine learning is to allow the computers learn automatically without human intervention or assistance and adjust actions accordingly. </a:t>
            </a:r>
          </a:p>
          <a:p>
            <a:endParaRPr lang="en-US" sz="2000" dirty="0">
              <a:solidFill>
                <a:srgbClr val="374151"/>
              </a:solidFill>
              <a:latin typeface="Söhne"/>
            </a:endParaRPr>
          </a:p>
          <a:p>
            <a:r>
              <a:rPr lang="en-US" sz="2400" b="1" dirty="0">
                <a:solidFill>
                  <a:srgbClr val="374151"/>
                </a:solidFill>
                <a:latin typeface="Söhne"/>
              </a:rPr>
              <a:t>Examples</a:t>
            </a:r>
            <a:r>
              <a:rPr lang="en-US" sz="2400" dirty="0">
                <a:solidFill>
                  <a:srgbClr val="374151"/>
                </a:solidFill>
                <a:latin typeface="Söhne"/>
              </a:rPr>
              <a:t>:</a:t>
            </a:r>
          </a:p>
          <a:p>
            <a:pPr marL="342900" indent="-342900">
              <a:buAutoNum type="arabicPeriod"/>
            </a:pPr>
            <a:r>
              <a:rPr lang="en-US" sz="2000" b="0" i="0" dirty="0">
                <a:solidFill>
                  <a:srgbClr val="1F1F1F"/>
                </a:solidFill>
                <a:effectLst/>
                <a:latin typeface="Google Sans"/>
              </a:rPr>
              <a:t>The Self-Driving Car</a:t>
            </a:r>
            <a:endParaRPr lang="en-US" sz="2000" b="0" i="0" dirty="0">
              <a:solidFill>
                <a:srgbClr val="374151"/>
              </a:solidFill>
              <a:effectLst/>
              <a:latin typeface="Söhne"/>
            </a:endParaRPr>
          </a:p>
          <a:p>
            <a:pPr marL="342900" indent="-342900">
              <a:buAutoNum type="arabicPeriod"/>
            </a:pPr>
            <a:r>
              <a:rPr lang="en-US" sz="2000" b="0" i="0" dirty="0">
                <a:solidFill>
                  <a:srgbClr val="1F1F1F"/>
                </a:solidFill>
                <a:effectLst/>
                <a:latin typeface="Google Sans"/>
              </a:rPr>
              <a:t>The Spam Filter</a:t>
            </a:r>
            <a:endParaRPr lang="en-US" sz="2000" dirty="0">
              <a:solidFill>
                <a:srgbClr val="374151"/>
              </a:solidFill>
              <a:latin typeface="Söhne"/>
            </a:endParaRPr>
          </a:p>
          <a:p>
            <a:pPr marL="342900" indent="-342900">
              <a:buAutoNum type="arabicPeriod"/>
            </a:pPr>
            <a:r>
              <a:rPr lang="en-US" sz="2000" b="0" i="0" dirty="0">
                <a:solidFill>
                  <a:srgbClr val="1F1F1F"/>
                </a:solidFill>
                <a:effectLst/>
                <a:latin typeface="Google Sans"/>
              </a:rPr>
              <a:t>Music Recommender</a:t>
            </a:r>
            <a:endParaRPr lang="en-US" sz="2000" b="0" i="0" dirty="0">
              <a:solidFill>
                <a:srgbClr val="374151"/>
              </a:solidFill>
              <a:effectLst/>
              <a:latin typeface="Söhne"/>
            </a:endParaRPr>
          </a:p>
          <a:p>
            <a:pPr marL="342900" indent="-342900">
              <a:buAutoNum type="arabicPeriod"/>
            </a:pPr>
            <a:r>
              <a:rPr lang="en-US" sz="2000" dirty="0">
                <a:solidFill>
                  <a:srgbClr val="374151"/>
                </a:solidFill>
                <a:latin typeface="Söhne"/>
              </a:rPr>
              <a:t>Personal Assistance (Alexa)</a:t>
            </a:r>
          </a:p>
          <a:p>
            <a:endParaRPr lang="en-US" dirty="0">
              <a:solidFill>
                <a:srgbClr val="374151"/>
              </a:solidFill>
              <a:latin typeface="Söhne"/>
            </a:endParaRPr>
          </a:p>
        </p:txBody>
      </p:sp>
    </p:spTree>
    <p:extLst>
      <p:ext uri="{BB962C8B-B14F-4D97-AF65-F5344CB8AC3E}">
        <p14:creationId xmlns:p14="http://schemas.microsoft.com/office/powerpoint/2010/main" val="213916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E6DE2-6A03-8027-7EB1-08CC6D680ACB}"/>
              </a:ext>
            </a:extLst>
          </p:cNvPr>
          <p:cNvSpPr txBox="1"/>
          <p:nvPr/>
        </p:nvSpPr>
        <p:spPr>
          <a:xfrm>
            <a:off x="466928" y="573932"/>
            <a:ext cx="11211550" cy="4062651"/>
          </a:xfrm>
          <a:prstGeom prst="rect">
            <a:avLst/>
          </a:prstGeom>
          <a:noFill/>
        </p:spPr>
        <p:txBody>
          <a:bodyPr wrap="square">
            <a:spAutoFit/>
          </a:bodyPr>
          <a:lstStyle/>
          <a:p>
            <a:pPr algn="l" fontAlgn="base"/>
            <a:r>
              <a:rPr lang="en-US" sz="2400" b="1" dirty="0">
                <a:solidFill>
                  <a:srgbClr val="273239"/>
                </a:solidFill>
                <a:latin typeface="Nunito" pitchFamily="2" charset="0"/>
              </a:rPr>
              <a:t>Example:</a:t>
            </a:r>
          </a:p>
          <a:p>
            <a:pPr algn="l" fontAlgn="base"/>
            <a:endParaRPr lang="en-US" b="0" i="0" dirty="0">
              <a:solidFill>
                <a:srgbClr val="273239"/>
              </a:solidFill>
              <a:effectLst/>
              <a:latin typeface="Nunito" pitchFamily="2" charset="0"/>
            </a:endParaRPr>
          </a:p>
          <a:p>
            <a:pPr marL="342900" indent="-342900" algn="l" fontAlgn="base">
              <a:buAutoNum type="arabicPeriod"/>
            </a:pPr>
            <a:r>
              <a:rPr lang="en-US" sz="2400" b="1" i="0" dirty="0">
                <a:solidFill>
                  <a:srgbClr val="273239"/>
                </a:solidFill>
                <a:effectLst/>
                <a:latin typeface="Nunito" pitchFamily="2" charset="0"/>
              </a:rPr>
              <a:t>Predicting age of a person: </a:t>
            </a:r>
            <a:r>
              <a:rPr lang="en-US" sz="2400" b="0" i="0" dirty="0">
                <a:solidFill>
                  <a:srgbClr val="0D0D0D"/>
                </a:solidFill>
                <a:effectLst/>
                <a:latin typeface="Söhne"/>
              </a:rPr>
              <a:t>Given certain features or attributes of a person, such as </a:t>
            </a:r>
            <a:r>
              <a:rPr lang="en-US" sz="2400" b="1" i="0" dirty="0">
                <a:solidFill>
                  <a:srgbClr val="0D0D0D"/>
                </a:solidFill>
                <a:effectLst/>
                <a:latin typeface="Söhne"/>
              </a:rPr>
              <a:t>height, weight, gender</a:t>
            </a:r>
            <a:r>
              <a:rPr lang="en-US" sz="2400" b="0" i="0" dirty="0">
                <a:solidFill>
                  <a:srgbClr val="0D0D0D"/>
                </a:solidFill>
                <a:effectLst/>
                <a:latin typeface="Söhne"/>
              </a:rPr>
              <a:t>, and other relevant factors, the task is to predict the person's age in years.</a:t>
            </a:r>
          </a:p>
          <a:p>
            <a:pPr marL="342900" indent="-342900" algn="l" fontAlgn="base">
              <a:buAutoNum type="arabicPeriod"/>
            </a:pPr>
            <a:endParaRPr lang="en-US" sz="2400" b="0" i="0" dirty="0">
              <a:solidFill>
                <a:srgbClr val="0D0D0D"/>
              </a:solidFill>
              <a:effectLst/>
              <a:latin typeface="Söhne"/>
            </a:endParaRPr>
          </a:p>
          <a:p>
            <a:pPr marL="342900" indent="-342900" algn="l" fontAlgn="base">
              <a:buAutoNum type="arabicPeriod"/>
            </a:pPr>
            <a:r>
              <a:rPr lang="en-US" sz="2400" b="1" i="0" dirty="0">
                <a:solidFill>
                  <a:srgbClr val="0D0D0D"/>
                </a:solidFill>
                <a:effectLst/>
                <a:latin typeface="Söhne"/>
              </a:rPr>
              <a:t>Predicting the price of houses based on their features: </a:t>
            </a:r>
          </a:p>
          <a:p>
            <a:pPr algn="l" fontAlgn="base"/>
            <a:r>
              <a:rPr lang="en-US" sz="2400" b="0" i="0" dirty="0">
                <a:solidFill>
                  <a:srgbClr val="0D0D0D"/>
                </a:solidFill>
                <a:effectLst/>
                <a:latin typeface="Söhne"/>
              </a:rPr>
              <a:t>	In real estate markets, house prices can vary continuously based on factors such as location, size, amenities, market conditions, and other features. The </a:t>
            </a:r>
            <a:r>
              <a:rPr lang="en-US" sz="2400" dirty="0">
                <a:solidFill>
                  <a:srgbClr val="0D0D0D"/>
                </a:solidFill>
                <a:latin typeface="Söhne"/>
              </a:rPr>
              <a:t>H</a:t>
            </a:r>
            <a:r>
              <a:rPr lang="en-US" sz="2400" b="0" i="0" dirty="0">
                <a:solidFill>
                  <a:srgbClr val="0D0D0D"/>
                </a:solidFill>
                <a:effectLst/>
                <a:latin typeface="Söhne"/>
              </a:rPr>
              <a:t>ouse prices can range from a few thousand dollars for smaller properties in certain areas to millions of dollars for luxury properties in prime locations.</a:t>
            </a:r>
            <a:endParaRPr lang="en-US" sz="2400" b="0" i="0" dirty="0">
              <a:solidFill>
                <a:srgbClr val="273239"/>
              </a:solidFill>
              <a:effectLst/>
              <a:latin typeface="Nunito" pitchFamily="2" charset="0"/>
            </a:endParaRPr>
          </a:p>
        </p:txBody>
      </p:sp>
    </p:spTree>
    <p:extLst>
      <p:ext uri="{BB962C8B-B14F-4D97-AF65-F5344CB8AC3E}">
        <p14:creationId xmlns:p14="http://schemas.microsoft.com/office/powerpoint/2010/main" val="243690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E529B-5B43-85DA-22C0-BC634068396C}"/>
              </a:ext>
            </a:extLst>
          </p:cNvPr>
          <p:cNvSpPr txBox="1"/>
          <p:nvPr/>
        </p:nvSpPr>
        <p:spPr>
          <a:xfrm>
            <a:off x="663437" y="490981"/>
            <a:ext cx="10865954" cy="5632311"/>
          </a:xfrm>
          <a:prstGeom prst="rect">
            <a:avLst/>
          </a:prstGeom>
          <a:noFill/>
        </p:spPr>
        <p:txBody>
          <a:bodyPr wrap="square">
            <a:spAutoFit/>
          </a:bodyPr>
          <a:lstStyle/>
          <a:p>
            <a:r>
              <a:rPr lang="en-US" sz="2400" b="1" dirty="0"/>
              <a:t>Important to Note:</a:t>
            </a:r>
          </a:p>
          <a:p>
            <a:r>
              <a:rPr lang="en-US" sz="2000" dirty="0"/>
              <a:t>	</a:t>
            </a:r>
            <a:r>
              <a:rPr lang="en-US" sz="2400" dirty="0"/>
              <a:t>Let us consider two examples, say ‘predicting whether a </a:t>
            </a:r>
            <a:r>
              <a:rPr lang="en-US" sz="2400" dirty="0" err="1"/>
              <a:t>tumour</a:t>
            </a:r>
            <a:r>
              <a:rPr lang="en-US" sz="2400" dirty="0"/>
              <a:t> is malignant or benign’ and ‘price prediction in the domain of real estate? </a:t>
            </a:r>
            <a:r>
              <a:rPr lang="en-US" sz="2400" b="1" dirty="0">
                <a:solidFill>
                  <a:srgbClr val="C00000"/>
                </a:solidFill>
              </a:rPr>
              <a:t>Are these two problems same in nature?</a:t>
            </a:r>
            <a:r>
              <a:rPr lang="en-US" sz="2400" dirty="0"/>
              <a:t> </a:t>
            </a:r>
          </a:p>
          <a:p>
            <a:r>
              <a:rPr lang="en-US" sz="2400" dirty="0"/>
              <a:t>The answer is ‘no’ It is true that both of them are problems related to prediction. However, for </a:t>
            </a:r>
            <a:r>
              <a:rPr lang="en-US" sz="2400" dirty="0" err="1"/>
              <a:t>tumour</a:t>
            </a:r>
            <a:r>
              <a:rPr lang="en-US" sz="2400" dirty="0"/>
              <a:t> prediction, we are trying to predict which </a:t>
            </a:r>
            <a:r>
              <a:rPr lang="en-US" sz="2400" b="1" dirty="0"/>
              <a:t>category or class</a:t>
            </a:r>
            <a:r>
              <a:rPr lang="en-US" sz="2400" dirty="0"/>
              <a:t>, i.e. ‘malignant’ or ‘benign’, an unknown input data related to </a:t>
            </a:r>
            <a:r>
              <a:rPr lang="en-US" sz="2400" dirty="0" err="1"/>
              <a:t>tumour</a:t>
            </a:r>
            <a:r>
              <a:rPr lang="en-US" sz="2400" dirty="0"/>
              <a:t> belongs to. </a:t>
            </a:r>
          </a:p>
          <a:p>
            <a:endParaRPr lang="en-US" sz="2400" dirty="0"/>
          </a:p>
          <a:p>
            <a:r>
              <a:rPr lang="en-US" sz="2400" dirty="0"/>
              <a:t>	In the other case, that is, for price prediction, we are trying to predict an </a:t>
            </a:r>
            <a:r>
              <a:rPr lang="en-US" sz="2400" b="1" dirty="0"/>
              <a:t>absolute value and not a class. </a:t>
            </a:r>
            <a:r>
              <a:rPr lang="en-US" sz="2400" dirty="0"/>
              <a:t>When we are trying to predict </a:t>
            </a:r>
            <a:r>
              <a:rPr lang="en-US" sz="2400" dirty="0">
                <a:solidFill>
                  <a:srgbClr val="C00000"/>
                </a:solidFill>
              </a:rPr>
              <a:t>a </a:t>
            </a:r>
            <a:r>
              <a:rPr lang="en-US" sz="2400" b="1" dirty="0">
                <a:solidFill>
                  <a:srgbClr val="C00000"/>
                </a:solidFill>
              </a:rPr>
              <a:t>categorical or nominal variable</a:t>
            </a:r>
            <a:r>
              <a:rPr lang="en-US" sz="2400" dirty="0"/>
              <a:t>, the problem is known as a classification problem. A classification problem is one where the output variable is a category such as ‘red’ or ‘blue’ or ‘malignant </a:t>
            </a:r>
            <a:r>
              <a:rPr lang="en-US" sz="2400" dirty="0" err="1"/>
              <a:t>tumour</a:t>
            </a:r>
            <a:r>
              <a:rPr lang="en-US" sz="2400" dirty="0"/>
              <a:t>’ or ‘benign </a:t>
            </a:r>
            <a:r>
              <a:rPr lang="en-US" sz="2400" dirty="0" err="1"/>
              <a:t>tumour</a:t>
            </a:r>
            <a:r>
              <a:rPr lang="en-US" sz="2400" dirty="0"/>
              <a:t>’ etc. Whereas when we are trying to predict a numerical variable such as ‘price’, ‘weight’, etc. the problem falls under the category of </a:t>
            </a:r>
            <a:r>
              <a:rPr lang="en-US" sz="2400" b="1" dirty="0">
                <a:solidFill>
                  <a:srgbClr val="C00000"/>
                </a:solidFill>
              </a:rPr>
              <a:t>regression</a:t>
            </a:r>
            <a:r>
              <a:rPr lang="en-US" sz="2400" dirty="0"/>
              <a:t>.</a:t>
            </a:r>
          </a:p>
        </p:txBody>
      </p:sp>
    </p:spTree>
    <p:extLst>
      <p:ext uri="{BB962C8B-B14F-4D97-AF65-F5344CB8AC3E}">
        <p14:creationId xmlns:p14="http://schemas.microsoft.com/office/powerpoint/2010/main" val="43529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9FD4B-6FE9-0B22-1241-A9DE3BBB6CA7}"/>
              </a:ext>
            </a:extLst>
          </p:cNvPr>
          <p:cNvSpPr txBox="1"/>
          <p:nvPr/>
        </p:nvSpPr>
        <p:spPr>
          <a:xfrm>
            <a:off x="671209" y="671209"/>
            <a:ext cx="11021438" cy="4462760"/>
          </a:xfrm>
          <a:prstGeom prst="rect">
            <a:avLst/>
          </a:prstGeom>
          <a:noFill/>
        </p:spPr>
        <p:txBody>
          <a:bodyPr wrap="square">
            <a:spAutoFit/>
          </a:bodyPr>
          <a:lstStyle/>
          <a:p>
            <a:r>
              <a:rPr lang="en-US" sz="2400" b="1" dirty="0"/>
              <a:t>Regression analysis :</a:t>
            </a:r>
          </a:p>
          <a:p>
            <a:r>
              <a:rPr lang="en-US" sz="2000" dirty="0"/>
              <a:t>	</a:t>
            </a:r>
            <a:r>
              <a:rPr lang="en-US" sz="2400" dirty="0"/>
              <a:t>Regression analysis is a statistical method to </a:t>
            </a:r>
            <a:r>
              <a:rPr lang="en-US" sz="2400" b="1" dirty="0"/>
              <a:t>model the relationship between a dependent (target) and independent (predictor) variables with one or more independent variables</a:t>
            </a:r>
            <a:r>
              <a:rPr lang="en-US" sz="2400" dirty="0"/>
              <a:t>. More specifically, Regression analysis helps us to understand how the value of the dependent variable is changing corresponding to an independent variable when other independent variables are held fixed. It predicts continuous/real values such as temperature, age, salary, price etc. Regression is a supervised learning which helps in finding the correlation between variables and enables us to predict the continuous output variable based on the one or more predictor variables.</a:t>
            </a:r>
          </a:p>
          <a:p>
            <a:r>
              <a:rPr lang="en-US" sz="2400" dirty="0"/>
              <a:t>	It is mainly used for prediction, forecasting, time series modeling, and determining the causal-effect relationship between variables.</a:t>
            </a:r>
          </a:p>
          <a:p>
            <a:endParaRPr lang="en-US" sz="2000" dirty="0"/>
          </a:p>
        </p:txBody>
      </p:sp>
    </p:spTree>
    <p:extLst>
      <p:ext uri="{BB962C8B-B14F-4D97-AF65-F5344CB8AC3E}">
        <p14:creationId xmlns:p14="http://schemas.microsoft.com/office/powerpoint/2010/main" val="3507817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E6A6E4-6022-9B36-9160-0CAA23778F36}"/>
              </a:ext>
            </a:extLst>
          </p:cNvPr>
          <p:cNvSpPr txBox="1"/>
          <p:nvPr/>
        </p:nvSpPr>
        <p:spPr>
          <a:xfrm>
            <a:off x="739302" y="394129"/>
            <a:ext cx="10924162" cy="5447645"/>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374151"/>
                </a:solidFill>
                <a:effectLst/>
                <a:latin typeface="Söhne"/>
              </a:rPr>
              <a:t>objective is to find patterns, relationships, or structures within the data</a:t>
            </a:r>
            <a:r>
              <a:rPr lang="en-US" b="0" i="0" dirty="0">
                <a:solidFill>
                  <a:srgbClr val="374151"/>
                </a:solidFill>
                <a:effectLst/>
                <a:latin typeface="Söhne"/>
              </a:rPr>
              <a:t> 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use to </a:t>
            </a:r>
            <a:r>
              <a:rPr lang="en-US" b="1" i="0" dirty="0">
                <a:solidFill>
                  <a:srgbClr val="05192D"/>
                </a:solidFill>
                <a:effectLst/>
                <a:latin typeface="Studio-Feixen-Sans"/>
              </a:rPr>
              <a:t>group</a:t>
            </a:r>
            <a:r>
              <a:rPr lang="en-US" b="0" i="0" dirty="0">
                <a:solidFill>
                  <a:srgbClr val="05192D"/>
                </a:solidFill>
                <a:effectLst/>
                <a:latin typeface="Studio-Feixen-Sans"/>
              </a:rPr>
              <a:t> </a:t>
            </a:r>
            <a:r>
              <a:rPr lang="en-US" b="1" i="0" dirty="0">
                <a:solidFill>
                  <a:srgbClr val="05192D"/>
                </a:solidFill>
                <a:effectLst/>
                <a:latin typeface="Studio-Feixen-Sans"/>
              </a:rPr>
              <a:t>data</a:t>
            </a:r>
            <a:r>
              <a:rPr lang="en-US" b="0" i="0" dirty="0">
                <a:solidFill>
                  <a:srgbClr val="05192D"/>
                </a:solidFill>
                <a:effectLst/>
                <a:latin typeface="Studio-Feixen-Sans"/>
              </a:rPr>
              <a:t> 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333333"/>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a:t>
            </a:r>
            <a:endParaRPr lang="en-US" dirty="0"/>
          </a:p>
        </p:txBody>
      </p:sp>
    </p:spTree>
    <p:extLst>
      <p:ext uri="{BB962C8B-B14F-4D97-AF65-F5344CB8AC3E}">
        <p14:creationId xmlns:p14="http://schemas.microsoft.com/office/powerpoint/2010/main" val="51018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707A5-2E68-CA04-71D6-68FEE8265E5B}"/>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0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works on unlabeled and uncategorized data which make unsupervised learning more important.</a:t>
            </a:r>
          </a:p>
          <a:p>
            <a:pPr marL="342900" indent="-342900" algn="just">
              <a:buFontTx/>
              <a:buAutoNum type="arabicPeriod"/>
            </a:pPr>
            <a:r>
              <a:rPr lang="en-US" sz="2000" b="0" i="0" dirty="0">
                <a:solidFill>
                  <a:srgbClr val="000000"/>
                </a:solidFill>
                <a:effectLst/>
                <a:latin typeface="inter-regular"/>
              </a:rPr>
              <a:t>In real-world, we do not always have input data with the corresponding output 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0D0D0D"/>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142686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38A2C3-D257-4E20-3003-95675D9C8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252194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FFEAD-848B-E0E6-B115-9B8C6CBB5E7E}"/>
              </a:ext>
            </a:extLst>
          </p:cNvPr>
          <p:cNvSpPr txBox="1"/>
          <p:nvPr/>
        </p:nvSpPr>
        <p:spPr>
          <a:xfrm>
            <a:off x="829282" y="1052399"/>
            <a:ext cx="10766087" cy="5139869"/>
          </a:xfrm>
          <a:prstGeom prst="rect">
            <a:avLst/>
          </a:prstGeom>
          <a:noFill/>
        </p:spPr>
        <p:txBody>
          <a:bodyPr wrap="square">
            <a:spAutoFit/>
          </a:bodyPr>
          <a:lstStyle/>
          <a:p>
            <a:r>
              <a:rPr lang="en-US" sz="2000" dirty="0"/>
              <a:t>	</a:t>
            </a:r>
            <a:r>
              <a:rPr lang="en-US" sz="2400" dirty="0"/>
              <a:t>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400" dirty="0"/>
              <a:t>We feed the model data with no categories or outputs for training</a:t>
            </a:r>
          </a:p>
          <a:p>
            <a:pPr marL="457200" indent="-457200">
              <a:buFont typeface="+mj-lt"/>
              <a:buAutoNum type="arabicPeriod"/>
            </a:pPr>
            <a:r>
              <a:rPr lang="en-US" sz="2400" dirty="0"/>
              <a:t>Model interprets raw data to identify hidden patterns</a:t>
            </a:r>
          </a:p>
          <a:p>
            <a:pPr marL="457200" indent="-457200">
              <a:buFont typeface="+mj-lt"/>
              <a:buAutoNum type="arabicPeriod"/>
            </a:pPr>
            <a:r>
              <a:rPr lang="en-US" sz="2400" dirty="0"/>
              <a:t>Depending on data, we use suitable algorithms</a:t>
            </a:r>
          </a:p>
          <a:p>
            <a:pPr marL="457200" indent="-457200">
              <a:buFont typeface="+mj-lt"/>
              <a:buAutoNum type="arabicPeriod"/>
            </a:pPr>
            <a:r>
              <a:rPr lang="en-US" sz="2400" dirty="0"/>
              <a:t>Algorithm groups data</a:t>
            </a:r>
          </a:p>
          <a:p>
            <a:endParaRPr lang="en-US" sz="2000" dirty="0"/>
          </a:p>
        </p:txBody>
      </p:sp>
    </p:spTree>
    <p:extLst>
      <p:ext uri="{BB962C8B-B14F-4D97-AF65-F5344CB8AC3E}">
        <p14:creationId xmlns:p14="http://schemas.microsoft.com/office/powerpoint/2010/main" val="158803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465986-B2E3-9BAB-F08C-A9E187811D28}"/>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t>more difficult </a:t>
            </a:r>
            <a:r>
              <a:rPr lang="en-US" sz="2000" dirty="0"/>
              <a:t>than supervised learning since it lacks comparable results.</a:t>
            </a:r>
          </a:p>
          <a:p>
            <a:r>
              <a:rPr lang="en-US" sz="2000" dirty="0"/>
              <a:t>2. The outcome of an unsupervised learning approach may be </a:t>
            </a:r>
            <a:r>
              <a:rPr lang="en-US" sz="2000" b="1" dirty="0"/>
              <a:t>less accurate </a:t>
            </a:r>
            <a:r>
              <a:rPr lang="en-US" sz="2000" dirty="0"/>
              <a:t>since the input data does not have labels and algorithms do not know the precise output in advance.</a:t>
            </a:r>
          </a:p>
          <a:p>
            <a:r>
              <a:rPr lang="en-US" sz="2000" dirty="0"/>
              <a:t>3. We </a:t>
            </a:r>
            <a:r>
              <a:rPr lang="en-US" sz="2000" b="1" dirty="0"/>
              <a:t>need humans to validate the results </a:t>
            </a:r>
            <a:r>
              <a:rPr lang="en-US" sz="2000" dirty="0"/>
              <a:t>of unsupervised learning models which convolutes the process.</a:t>
            </a:r>
          </a:p>
          <a:p>
            <a:r>
              <a:rPr lang="en-US" sz="2000" dirty="0"/>
              <a:t>4. The operations involved </a:t>
            </a:r>
            <a:r>
              <a:rPr lang="en-US" sz="2000" b="1" dirty="0"/>
              <a:t>require a high level of computational power and also take up a lot of time</a:t>
            </a:r>
            <a:r>
              <a:rPr lang="en-US" sz="2000" dirty="0"/>
              <a:t>.</a:t>
            </a:r>
          </a:p>
          <a:p>
            <a:endParaRPr lang="en-US" sz="2000" b="1" dirty="0"/>
          </a:p>
          <a:p>
            <a:endParaRPr lang="en-US" sz="2000" b="1" dirty="0"/>
          </a:p>
          <a:p>
            <a:r>
              <a:rPr lang="en-US" sz="2400" b="1" dirty="0"/>
              <a:t>Alternative to Unsupervised Learning:</a:t>
            </a:r>
          </a:p>
          <a:p>
            <a:r>
              <a:rPr lang="en-US" sz="2000" b="1" dirty="0"/>
              <a:t>	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1988997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B2D3E-89B3-D776-D9E0-C493FB829472}"/>
              </a:ext>
            </a:extLst>
          </p:cNvPr>
          <p:cNvSpPr txBox="1"/>
          <p:nvPr/>
        </p:nvSpPr>
        <p:spPr>
          <a:xfrm>
            <a:off x="926558" y="2613392"/>
            <a:ext cx="6094378" cy="1938992"/>
          </a:xfrm>
          <a:prstGeom prst="rect">
            <a:avLst/>
          </a:prstGeom>
          <a:noFill/>
        </p:spPr>
        <p:txBody>
          <a:bodyPr wrap="square">
            <a:spAutoFit/>
          </a:bodyPr>
          <a:lstStyle/>
          <a:p>
            <a:r>
              <a:rPr lang="en-US" sz="2400" b="1" dirty="0"/>
              <a:t>Types of Unsupervised Learning:</a:t>
            </a:r>
          </a:p>
          <a:p>
            <a:pPr algn="l"/>
            <a:r>
              <a:rPr lang="en-US" sz="2400" b="0" i="0" dirty="0">
                <a:solidFill>
                  <a:srgbClr val="05192D"/>
                </a:solidFill>
                <a:effectLst/>
                <a:latin typeface="Studio-Feixen-Sans"/>
              </a:rPr>
              <a:t>1. Clustering</a:t>
            </a:r>
          </a:p>
          <a:p>
            <a:pPr algn="l"/>
            <a:r>
              <a:rPr lang="en-US" sz="2400" b="0" i="0" dirty="0">
                <a:solidFill>
                  <a:srgbClr val="05192D"/>
                </a:solidFill>
                <a:effectLst/>
                <a:latin typeface="Studio-Feixen-Sans"/>
              </a:rPr>
              <a:t>2. Association rules</a:t>
            </a:r>
          </a:p>
          <a:p>
            <a:pPr algn="l"/>
            <a:r>
              <a:rPr lang="en-US" sz="2400" b="0" i="0" dirty="0">
                <a:solidFill>
                  <a:srgbClr val="05192D"/>
                </a:solidFill>
                <a:effectLst/>
                <a:latin typeface="Studio-Feixen-Sans"/>
              </a:rPr>
              <a:t>3. Dimensionality reduction.  </a:t>
            </a:r>
          </a:p>
          <a:p>
            <a:endParaRPr lang="en-US" sz="2400" b="1" dirty="0"/>
          </a:p>
        </p:txBody>
      </p:sp>
      <p:pic>
        <p:nvPicPr>
          <p:cNvPr id="25602" name="Picture 2" descr="Unsupervised Machine learning - Javatpoint">
            <a:extLst>
              <a:ext uri="{FF2B5EF4-FFF2-40B4-BE49-F238E27FC236}">
                <a16:creationId xmlns:a16="http://schemas.microsoft.com/office/drawing/2014/main" id="{5CC8B27E-F62B-559D-3A52-3EBBF475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0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4384F-3F77-9504-3D30-F05F39AA2358}"/>
              </a:ext>
            </a:extLst>
          </p:cNvPr>
          <p:cNvSpPr txBox="1"/>
          <p:nvPr/>
        </p:nvSpPr>
        <p:spPr>
          <a:xfrm>
            <a:off x="517997" y="554875"/>
            <a:ext cx="11223287" cy="3200876"/>
          </a:xfrm>
          <a:prstGeom prst="rect">
            <a:avLst/>
          </a:prstGeom>
          <a:noFill/>
        </p:spPr>
        <p:txBody>
          <a:bodyPr wrap="square">
            <a:spAutoFit/>
          </a:bodyPr>
          <a:lstStyle/>
          <a:p>
            <a:r>
              <a:rPr lang="en-US" sz="2400" b="1" dirty="0"/>
              <a:t>Clustering:</a:t>
            </a:r>
          </a:p>
          <a:p>
            <a:r>
              <a:rPr lang="en-US" sz="2000" b="1" i="0" u="none" strike="noStrike" dirty="0">
                <a:solidFill>
                  <a:srgbClr val="0075AD"/>
                </a:solidFill>
                <a:effectLst/>
                <a:latin typeface="Studio-Feixen-Sans"/>
                <a:hlinkClick r:id="rId2"/>
              </a:rPr>
              <a:t>Clustering methods</a:t>
            </a:r>
            <a:r>
              <a:rPr lang="en-US" sz="2000" b="0" i="0" dirty="0">
                <a:solidFill>
                  <a:srgbClr val="05192D"/>
                </a:solidFill>
                <a:effectLst/>
                <a:latin typeface="Studio-Feixen-Sans"/>
              </a:rPr>
              <a:t> involve </a:t>
            </a:r>
            <a:r>
              <a:rPr lang="en-US" sz="2000" b="1" i="0" dirty="0">
                <a:solidFill>
                  <a:srgbClr val="05192D"/>
                </a:solidFill>
                <a:effectLst/>
                <a:latin typeface="Studio-Feixen-Sans"/>
              </a:rPr>
              <a:t>grouping untagged </a:t>
            </a:r>
            <a:r>
              <a:rPr lang="en-US" sz="2000" b="0" i="0" dirty="0">
                <a:solidFill>
                  <a:srgbClr val="05192D"/>
                </a:solidFill>
                <a:effectLst/>
                <a:latin typeface="Studio-Feixen-Sans"/>
              </a:rPr>
              <a:t>data based on their similarities and differences. When two instances appear in different groups, we can infer they have dissimilar properties.</a:t>
            </a:r>
          </a:p>
          <a:p>
            <a:r>
              <a:rPr lang="en-US" sz="2000" b="1" dirty="0"/>
              <a:t>	Clustering</a:t>
            </a:r>
            <a:r>
              <a:rPr lang="en-US" sz="2000"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sz="2000" b="1" i="0" u="none" strike="noStrike" dirty="0">
                <a:solidFill>
                  <a:srgbClr val="0075AD"/>
                </a:solidFill>
                <a:effectLst/>
                <a:latin typeface="Studio-Feixen-Sans"/>
                <a:hlinkClick r:id="rId3"/>
              </a:rPr>
              <a:t>supervised learning</a:t>
            </a:r>
            <a:r>
              <a:rPr lang="en-US" sz="2000" b="0" i="0" dirty="0">
                <a:solidFill>
                  <a:srgbClr val="05192D"/>
                </a:solidFill>
                <a:effectLst/>
                <a:latin typeface="Studio-Feixen-Sans"/>
              </a:rPr>
              <a:t> like Classification.</a:t>
            </a:r>
            <a:endParaRPr lang="en-US" sz="2000" dirty="0">
              <a:solidFill>
                <a:srgbClr val="05192D"/>
              </a:solidFill>
              <a:latin typeface="Studio-Feixen-Sans"/>
            </a:endParaRPr>
          </a:p>
          <a:p>
            <a:r>
              <a:rPr lang="en-US" sz="2000" b="0" i="0" dirty="0">
                <a:solidFill>
                  <a:srgbClr val="05192D"/>
                </a:solidFill>
                <a:effectLst/>
                <a:latin typeface="Studio-Feixen-Sans"/>
              </a:rPr>
              <a:t>	Clustering is the process of </a:t>
            </a:r>
            <a:r>
              <a:rPr lang="en-US" sz="2000" b="1" i="0" dirty="0">
                <a:solidFill>
                  <a:srgbClr val="05192D"/>
                </a:solidFill>
                <a:effectLst/>
                <a:latin typeface="Studio-Feixen-Sans"/>
              </a:rPr>
              <a:t>arranging</a:t>
            </a:r>
            <a:r>
              <a:rPr lang="en-US" sz="2000" b="0" i="0" dirty="0">
                <a:solidFill>
                  <a:srgbClr val="05192D"/>
                </a:solidFill>
                <a:effectLst/>
                <a:latin typeface="Studio-Feixen-Sans"/>
              </a:rPr>
              <a:t> a group of objects in such a manner that the objects in the same group (which is referred to as a cluster) are more </a:t>
            </a:r>
            <a:r>
              <a:rPr lang="en-US" sz="2000" b="1" i="0" dirty="0">
                <a:solidFill>
                  <a:srgbClr val="05192D"/>
                </a:solidFill>
                <a:effectLst/>
                <a:latin typeface="Studio-Feixen-Sans"/>
              </a:rPr>
              <a:t>similar</a:t>
            </a:r>
            <a:r>
              <a:rPr lang="en-US" sz="2000" b="0" i="0" dirty="0">
                <a:solidFill>
                  <a:srgbClr val="05192D"/>
                </a:solidFill>
                <a:effectLst/>
                <a:latin typeface="Studio-Feixen-Sans"/>
              </a:rPr>
              <a:t> to </a:t>
            </a:r>
            <a:r>
              <a:rPr lang="en-US" sz="2000" b="1" i="0" dirty="0">
                <a:solidFill>
                  <a:srgbClr val="05192D"/>
                </a:solidFill>
                <a:effectLst/>
                <a:latin typeface="Studio-Feixen-Sans"/>
              </a:rPr>
              <a:t>each</a:t>
            </a:r>
            <a:r>
              <a:rPr lang="en-US" sz="2000" b="0" i="0" dirty="0">
                <a:solidFill>
                  <a:srgbClr val="05192D"/>
                </a:solidFill>
                <a:effectLst/>
                <a:latin typeface="Studio-Feixen-Sans"/>
              </a:rPr>
              <a:t> </a:t>
            </a:r>
            <a:r>
              <a:rPr lang="en-US" sz="2000" b="1" i="0" dirty="0">
                <a:solidFill>
                  <a:srgbClr val="05192D"/>
                </a:solidFill>
                <a:effectLst/>
                <a:latin typeface="Studio-Feixen-Sans"/>
              </a:rPr>
              <a:t>other</a:t>
            </a:r>
            <a:r>
              <a:rPr lang="en-US" sz="2000" b="0" i="0" dirty="0">
                <a:solidFill>
                  <a:srgbClr val="05192D"/>
                </a:solidFill>
                <a:effectLst/>
                <a:latin typeface="Studio-Feixen-Sans"/>
              </a:rPr>
              <a:t> than to the objects in any </a:t>
            </a:r>
            <a:r>
              <a:rPr lang="en-US" sz="2000" b="1" i="0" dirty="0">
                <a:solidFill>
                  <a:srgbClr val="05192D"/>
                </a:solidFill>
                <a:effectLst/>
                <a:latin typeface="Studio-Feixen-Sans"/>
              </a:rPr>
              <a:t>other group</a:t>
            </a:r>
            <a:r>
              <a:rPr lang="en-US" sz="2000" b="0" i="0" dirty="0">
                <a:solidFill>
                  <a:srgbClr val="05192D"/>
                </a:solidFill>
                <a:effectLst/>
                <a:latin typeface="Studio-Feixen-Sans"/>
              </a:rPr>
              <a:t>. </a:t>
            </a:r>
            <a:endParaRPr lang="en-US" sz="2000" dirty="0"/>
          </a:p>
          <a:p>
            <a:endParaRPr lang="en-US" dirty="0"/>
          </a:p>
        </p:txBody>
      </p:sp>
      <p:grpSp>
        <p:nvGrpSpPr>
          <p:cNvPr id="8" name="Group 7">
            <a:extLst>
              <a:ext uri="{FF2B5EF4-FFF2-40B4-BE49-F238E27FC236}">
                <a16:creationId xmlns:a16="http://schemas.microsoft.com/office/drawing/2014/main" id="{2EAE9C6E-EDFF-4BE2-A08E-1C978537B749}"/>
              </a:ext>
            </a:extLst>
          </p:cNvPr>
          <p:cNvGrpSpPr/>
          <p:nvPr/>
        </p:nvGrpSpPr>
        <p:grpSpPr>
          <a:xfrm>
            <a:off x="517997" y="3555790"/>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ED901057-A993-C011-2A11-593CE9D4C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5B2E4D-DA19-D405-7FD2-88FDCF8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77F4F15F-7B17-2ADA-85D2-4689AE03D333}"/>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56467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72B5-0C5E-B9AD-9B5E-3E272A39CA9D}"/>
              </a:ext>
            </a:extLst>
          </p:cNvPr>
          <p:cNvSpPr txBox="1"/>
          <p:nvPr/>
        </p:nvSpPr>
        <p:spPr>
          <a:xfrm>
            <a:off x="606288" y="777150"/>
            <a:ext cx="10952922" cy="4893647"/>
          </a:xfrm>
          <a:prstGeom prst="rect">
            <a:avLst/>
          </a:prstGeom>
          <a:noFill/>
        </p:spPr>
        <p:txBody>
          <a:bodyPr wrap="square" rtlCol="0">
            <a:spAutoFit/>
          </a:bodyPr>
          <a:lstStyle/>
          <a:p>
            <a:r>
              <a:rPr lang="en-US" sz="2400" b="1" dirty="0">
                <a:solidFill>
                  <a:srgbClr val="C00000"/>
                </a:solidFill>
                <a:latin typeface="Söhne"/>
              </a:rPr>
              <a:t>Definition</a:t>
            </a:r>
            <a:r>
              <a:rPr lang="en-US" sz="2400" dirty="0">
                <a:solidFill>
                  <a:srgbClr val="C00000"/>
                </a:solidFill>
                <a:latin typeface="Söhne"/>
              </a:rPr>
              <a:t>:</a:t>
            </a:r>
          </a:p>
          <a:p>
            <a:r>
              <a:rPr lang="en-US" sz="2000" dirty="0"/>
              <a:t>	</a:t>
            </a:r>
            <a:r>
              <a:rPr lang="en-US" sz="2400" dirty="0"/>
              <a:t>According to </a:t>
            </a:r>
            <a:r>
              <a:rPr lang="en-US" sz="2400" b="1" dirty="0"/>
              <a:t>Tom Mitchell </a:t>
            </a:r>
            <a:r>
              <a:rPr lang="en-US" sz="2400" dirty="0"/>
              <a:t>Machine Learning </a:t>
            </a:r>
            <a:r>
              <a:rPr lang="en-US" sz="2400" b="1" dirty="0"/>
              <a:t>is the study of algorithms that improve </a:t>
            </a:r>
            <a:r>
              <a:rPr lang="en-US" sz="2400" dirty="0"/>
              <a:t>their </a:t>
            </a:r>
            <a:r>
              <a:rPr lang="en-US" sz="2400" b="1" dirty="0"/>
              <a:t>performance</a:t>
            </a:r>
            <a:r>
              <a:rPr lang="en-US" sz="2400" dirty="0"/>
              <a:t> P at some task T with experience E. A well-defined learning task for a system is given by &lt;P, T, E&gt;.</a:t>
            </a:r>
            <a:endParaRPr lang="en-US" sz="2400" dirty="0">
              <a:solidFill>
                <a:srgbClr val="374151"/>
              </a:solidFill>
              <a:latin typeface="Söhne"/>
            </a:endParaRPr>
          </a:p>
          <a:p>
            <a:endParaRPr lang="en-US" sz="2400" dirty="0"/>
          </a:p>
          <a:p>
            <a:r>
              <a:rPr lang="en-US" sz="2400" b="1" dirty="0"/>
              <a:t>AI, ML and DL:</a:t>
            </a:r>
          </a:p>
          <a:p>
            <a:endParaRPr lang="en-US" sz="2400" dirty="0"/>
          </a:p>
          <a:p>
            <a:pPr lvl="1"/>
            <a:r>
              <a:rPr lang="en-US" sz="2400" b="1" dirty="0"/>
              <a:t>AI</a:t>
            </a:r>
            <a:r>
              <a:rPr lang="en-US" sz="2400" dirty="0"/>
              <a:t>: Creation of Intelligent Machines that </a:t>
            </a:r>
            <a:r>
              <a:rPr lang="en-US" sz="2400" b="1" dirty="0"/>
              <a:t>think and act like </a:t>
            </a:r>
            <a:r>
              <a:rPr lang="en-US" sz="2400" dirty="0"/>
              <a:t>a Humans Ex: </a:t>
            </a:r>
            <a:r>
              <a:rPr lang="en-US" sz="2400" b="1" dirty="0">
                <a:solidFill>
                  <a:srgbClr val="C00000"/>
                </a:solidFill>
              </a:rPr>
              <a:t>Robots</a:t>
            </a:r>
            <a:r>
              <a:rPr lang="en-US" sz="2400" dirty="0"/>
              <a:t>.</a:t>
            </a:r>
          </a:p>
          <a:p>
            <a:pPr lvl="1"/>
            <a:endParaRPr lang="en-US" sz="2400" dirty="0"/>
          </a:p>
          <a:p>
            <a:pPr lvl="1"/>
            <a:r>
              <a:rPr lang="en-US" sz="2400" b="1" dirty="0"/>
              <a:t>ML</a:t>
            </a:r>
            <a:r>
              <a:rPr lang="en-US" sz="2400" dirty="0"/>
              <a:t>: Approach for Computers to </a:t>
            </a:r>
            <a:r>
              <a:rPr lang="en-US" sz="2400" b="1" dirty="0"/>
              <a:t>learn without being explicitly programmed.</a:t>
            </a:r>
          </a:p>
          <a:p>
            <a:pPr lvl="1"/>
            <a:endParaRPr lang="en-US" sz="2400" b="1" dirty="0"/>
          </a:p>
          <a:p>
            <a:pPr lvl="1"/>
            <a:r>
              <a:rPr lang="en-US" sz="2400" b="1" dirty="0"/>
              <a:t>DL</a:t>
            </a:r>
            <a:r>
              <a:rPr lang="en-US" sz="2400" dirty="0"/>
              <a:t>: Training of Machines to think like a </a:t>
            </a:r>
            <a:r>
              <a:rPr lang="en-US" sz="2400" b="1" dirty="0"/>
              <a:t>human brains- </a:t>
            </a:r>
            <a:r>
              <a:rPr lang="en-US" sz="2400" dirty="0"/>
              <a:t>Application of Artificial Neural Networks.</a:t>
            </a:r>
          </a:p>
        </p:txBody>
      </p:sp>
    </p:spTree>
    <p:extLst>
      <p:ext uri="{BB962C8B-B14F-4D97-AF65-F5344CB8AC3E}">
        <p14:creationId xmlns:p14="http://schemas.microsoft.com/office/powerpoint/2010/main" val="26257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FFC136-E4CC-1919-1080-DA42611BBE33}"/>
              </a:ext>
            </a:extLst>
          </p:cNvPr>
          <p:cNvSpPr txBox="1"/>
          <p:nvPr/>
        </p:nvSpPr>
        <p:spPr>
          <a:xfrm>
            <a:off x="282630" y="474345"/>
            <a:ext cx="11664205" cy="6463308"/>
          </a:xfrm>
          <a:prstGeom prst="rect">
            <a:avLst/>
          </a:prstGeom>
          <a:noFill/>
        </p:spPr>
        <p:txBody>
          <a:bodyPr wrap="square">
            <a:spAutoFit/>
          </a:bodyPr>
          <a:lstStyle/>
          <a:p>
            <a:pPr algn="l"/>
            <a:r>
              <a:rPr lang="en-US" b="1" i="0" dirty="0">
                <a:solidFill>
                  <a:srgbClr val="05192D"/>
                </a:solidFill>
                <a:effectLst/>
                <a:latin typeface="Studio-Feixen-Sans"/>
              </a:rPr>
              <a:t>Application of Clustering:</a:t>
            </a:r>
          </a:p>
          <a:p>
            <a:pPr algn="l"/>
            <a:r>
              <a:rPr lang="en-US" b="1" i="0" dirty="0">
                <a:solidFill>
                  <a:srgbClr val="374151"/>
                </a:solidFill>
                <a:effectLst/>
                <a:latin typeface="Söhne"/>
              </a:rPr>
              <a:t>1. Customer Segmentation: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customers based on similarities in purchasing behavior, demographics, or preferences.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Targeted marketing, personalized recommendations, and tailored customer experiences.</a:t>
            </a:r>
          </a:p>
          <a:p>
            <a:pPr lvl="1"/>
            <a:endParaRPr lang="en-US" dirty="0">
              <a:solidFill>
                <a:srgbClr val="374151"/>
              </a:solidFill>
              <a:latin typeface="Söhne"/>
            </a:endParaRPr>
          </a:p>
          <a:p>
            <a:pPr algn="l"/>
            <a:r>
              <a:rPr lang="en-US" b="1" i="0" dirty="0">
                <a:solidFill>
                  <a:srgbClr val="374151"/>
                </a:solidFill>
                <a:effectLst/>
                <a:latin typeface="Söhne"/>
              </a:rPr>
              <a:t>2. Document Clustering: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similar documents based on content, topic, or language.</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Document categorization, information retrieval, and organizing large document repositories.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3. </a:t>
            </a:r>
            <a:r>
              <a:rPr lang="en-US" b="1" i="0" dirty="0">
                <a:solidFill>
                  <a:srgbClr val="374151"/>
                </a:solidFill>
                <a:effectLst/>
                <a:latin typeface="Söhne"/>
              </a:rPr>
              <a:t>Anomaly Detection: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unusual patterns or outliers in a dataset.</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Fraud detection in financial transactions, network intrusion detection, and fault detection in industrial systems.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4. </a:t>
            </a:r>
            <a:r>
              <a:rPr lang="en-US" b="1" i="0" dirty="0">
                <a:solidFill>
                  <a:srgbClr val="374151"/>
                </a:solidFill>
                <a:effectLst/>
                <a:latin typeface="Söhne"/>
              </a:rPr>
              <a:t>Retail Market Basket Analysis:</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associations and patterns in the purchasing behavior of customers.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Recommender systems, optimizing product placements, and understanding customer buying habits.</a:t>
            </a:r>
          </a:p>
          <a:p>
            <a:pPr algn="l"/>
            <a:endParaRPr lang="en-US" b="1" i="0" dirty="0">
              <a:solidFill>
                <a:srgbClr val="05192D"/>
              </a:solidFill>
              <a:effectLst/>
              <a:latin typeface="Studio-Feixen-Sans"/>
            </a:endParaRPr>
          </a:p>
          <a:p>
            <a:pPr algn="l"/>
            <a:r>
              <a:rPr lang="en-US" b="1" dirty="0">
                <a:solidFill>
                  <a:srgbClr val="05192D"/>
                </a:solidFill>
                <a:latin typeface="Studio-Feixen-Sans"/>
              </a:rPr>
              <a:t>5. </a:t>
            </a:r>
            <a:r>
              <a:rPr lang="en-US" b="1" i="0" dirty="0">
                <a:solidFill>
                  <a:srgbClr val="374151"/>
                </a:solidFill>
                <a:effectLst/>
                <a:latin typeface="Söhne"/>
              </a:rPr>
              <a:t>E-commerce Product Bundling: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products that are often purchased together.</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Creating product bundles, improving cross-selling strategies, and enhancing the user shopping experience.</a:t>
            </a:r>
          </a:p>
          <a:p>
            <a:pPr algn="l"/>
            <a:endParaRPr lang="en-US" b="1" i="0" dirty="0">
              <a:solidFill>
                <a:srgbClr val="05192D"/>
              </a:solidFill>
              <a:effectLst/>
              <a:latin typeface="Studio-Feixen-Sans"/>
            </a:endParaRPr>
          </a:p>
        </p:txBody>
      </p:sp>
    </p:spTree>
    <p:extLst>
      <p:ext uri="{BB962C8B-B14F-4D97-AF65-F5344CB8AC3E}">
        <p14:creationId xmlns:p14="http://schemas.microsoft.com/office/powerpoint/2010/main" val="224709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4763B-3377-F66F-628E-6DF0DC913BB1}"/>
              </a:ext>
            </a:extLst>
          </p:cNvPr>
          <p:cNvSpPr txBox="1"/>
          <p:nvPr/>
        </p:nvSpPr>
        <p:spPr>
          <a:xfrm>
            <a:off x="809403" y="866400"/>
            <a:ext cx="10756361" cy="4462760"/>
          </a:xfrm>
          <a:prstGeom prst="rect">
            <a:avLst/>
          </a:prstGeom>
          <a:noFill/>
        </p:spPr>
        <p:txBody>
          <a:bodyPr wrap="square">
            <a:spAutoFit/>
          </a:bodyPr>
          <a:lstStyle/>
          <a:p>
            <a:pPr algn="l"/>
            <a:r>
              <a:rPr lang="en-US" sz="2400" b="1" i="0" dirty="0">
                <a:solidFill>
                  <a:srgbClr val="374151"/>
                </a:solidFill>
                <a:effectLst/>
                <a:latin typeface="Söhne"/>
              </a:rPr>
              <a:t>Association Rule:</a:t>
            </a:r>
          </a:p>
          <a:p>
            <a:pPr algn="l"/>
            <a:r>
              <a:rPr lang="en-US" sz="2000" dirty="0"/>
              <a:t>	An association rule is an unsupervised learning method which is used </a:t>
            </a:r>
            <a:r>
              <a:rPr lang="en-US" sz="2000" b="1" dirty="0"/>
              <a:t>for finding the relationships between variables in the large database</a:t>
            </a:r>
            <a:r>
              <a:rPr lang="en-US" sz="2000" dirty="0"/>
              <a:t>. It determines the set of items that occurs together in the dataset. Association rule makes marketing strategy more effective. Such as people who buy X item (suppose a bread) are also tend to purchase Y (Butter/Jam) item. A typical example of Association rule is </a:t>
            </a:r>
            <a:r>
              <a:rPr lang="en-US" sz="2000" b="1" dirty="0">
                <a:solidFill>
                  <a:srgbClr val="C00000"/>
                </a:solidFill>
              </a:rPr>
              <a:t>Market Basket Analysis(MBA)</a:t>
            </a:r>
            <a:r>
              <a:rPr lang="en-US" sz="2000" dirty="0">
                <a:solidFill>
                  <a:srgbClr val="C00000"/>
                </a:solidFill>
              </a:rPr>
              <a:t>.</a:t>
            </a:r>
          </a:p>
          <a:p>
            <a:pPr algn="l"/>
            <a:r>
              <a:rPr lang="en-US" sz="2000" b="0" i="0" dirty="0">
                <a:solidFill>
                  <a:srgbClr val="05192D"/>
                </a:solidFill>
                <a:effectLst/>
                <a:latin typeface="Studio-Feixen-Sans"/>
              </a:rPr>
              <a:t>	We typically see association rule mining used for market basket analysis: this is a data mining technique retailers use to gain a better understanding of customer purchasing patterns based on the relationships between various products. </a:t>
            </a:r>
          </a:p>
          <a:p>
            <a:pPr algn="l"/>
            <a:endParaRPr lang="en-US" sz="2000" dirty="0">
              <a:solidFill>
                <a:srgbClr val="05192D"/>
              </a:solidFill>
              <a:latin typeface="Studio-Feixen-Sans"/>
            </a:endParaRPr>
          </a:p>
          <a:p>
            <a:pPr algn="l"/>
            <a:r>
              <a:rPr lang="en-US" sz="2000" i="0" dirty="0">
                <a:solidFill>
                  <a:srgbClr val="05192D"/>
                </a:solidFill>
                <a:effectLst/>
                <a:latin typeface="Studio-Feixen-Sans"/>
              </a:rPr>
              <a:t>	So Association is the </a:t>
            </a:r>
            <a:r>
              <a:rPr lang="en-US" sz="2000" b="0" i="0" dirty="0">
                <a:solidFill>
                  <a:srgbClr val="374151"/>
                </a:solidFill>
                <a:effectLst/>
                <a:latin typeface="Söhne"/>
              </a:rPr>
              <a:t>process of discovering interesting relationships, associations, or patterns within a dataset. This type of analysis is often applied to </a:t>
            </a:r>
            <a:r>
              <a:rPr lang="en-US" sz="2000" b="1" i="0" dirty="0">
                <a:solidFill>
                  <a:srgbClr val="374151"/>
                </a:solidFill>
                <a:effectLst/>
                <a:latin typeface="Söhne"/>
              </a:rPr>
              <a:t>transactional data</a:t>
            </a:r>
            <a:r>
              <a:rPr lang="en-US" sz="2000" b="0" i="0" dirty="0">
                <a:solidFill>
                  <a:srgbClr val="374151"/>
                </a:solidFill>
                <a:effectLst/>
                <a:latin typeface="Söhne"/>
              </a:rPr>
              <a:t>, where the goal is to identify associations between items or events that frequently co-occur. Association rules are used to express these relationships, and they help reveal hidden connections in the data.</a:t>
            </a:r>
            <a:endParaRPr lang="en-US" sz="2000" i="0" dirty="0">
              <a:solidFill>
                <a:srgbClr val="374151"/>
              </a:solidFill>
              <a:effectLst/>
              <a:latin typeface="Söhne"/>
            </a:endParaRPr>
          </a:p>
        </p:txBody>
      </p:sp>
    </p:spTree>
    <p:extLst>
      <p:ext uri="{BB962C8B-B14F-4D97-AF65-F5344CB8AC3E}">
        <p14:creationId xmlns:p14="http://schemas.microsoft.com/office/powerpoint/2010/main" val="3395017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D8708-D4C6-2B8D-43BE-C064764A813E}"/>
              </a:ext>
            </a:extLst>
          </p:cNvPr>
          <p:cNvSpPr txBox="1"/>
          <p:nvPr/>
        </p:nvSpPr>
        <p:spPr>
          <a:xfrm>
            <a:off x="712550" y="749428"/>
            <a:ext cx="9199935" cy="646331"/>
          </a:xfrm>
          <a:prstGeom prst="rect">
            <a:avLst/>
          </a:prstGeom>
          <a:noFill/>
        </p:spPr>
        <p:txBody>
          <a:bodyPr wrap="square">
            <a:spAutoFit/>
          </a:bodyPr>
          <a:lstStyle/>
          <a:p>
            <a:r>
              <a:rPr lang="en-US" b="1" i="0" dirty="0">
                <a:solidFill>
                  <a:srgbClr val="333333"/>
                </a:solidFill>
                <a:effectLst/>
                <a:latin typeface="inter-regular"/>
              </a:rPr>
              <a:t>For example</a:t>
            </a:r>
            <a:r>
              <a:rPr lang="en-US" b="0" i="0" dirty="0">
                <a:solidFill>
                  <a:srgbClr val="333333"/>
                </a:solidFill>
                <a:effectLst/>
                <a:latin typeface="inter-regular"/>
              </a:rPr>
              <a:t>, if a customer buys bread, he most likely can also buy butter, eggs, or milk, so these products are stored within a shelf or mostly nearby. </a:t>
            </a:r>
            <a:endParaRPr lang="en-US" dirty="0"/>
          </a:p>
        </p:txBody>
      </p:sp>
      <p:pic>
        <p:nvPicPr>
          <p:cNvPr id="26626" name="Picture 2" descr="Association Rule Learning">
            <a:extLst>
              <a:ext uri="{FF2B5EF4-FFF2-40B4-BE49-F238E27FC236}">
                <a16:creationId xmlns:a16="http://schemas.microsoft.com/office/drawing/2014/main" id="{E2205D0F-4C3B-D3A8-204B-EE55E3056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756" y="1618439"/>
            <a:ext cx="6484500" cy="43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F8B5F-D865-BA9C-802B-F2C4F705DEB7}"/>
              </a:ext>
            </a:extLst>
          </p:cNvPr>
          <p:cNvSpPr txBox="1"/>
          <p:nvPr/>
        </p:nvSpPr>
        <p:spPr>
          <a:xfrm>
            <a:off x="488814" y="578956"/>
            <a:ext cx="11223288" cy="6001643"/>
          </a:xfrm>
          <a:prstGeom prst="rect">
            <a:avLst/>
          </a:prstGeom>
          <a:noFill/>
        </p:spPr>
        <p:txBody>
          <a:bodyPr wrap="square">
            <a:spAutoFit/>
          </a:bodyPr>
          <a:lstStyle/>
          <a:p>
            <a:r>
              <a:rPr lang="en-US" sz="2400" b="1" dirty="0"/>
              <a:t>3.</a:t>
            </a:r>
            <a:r>
              <a:rPr lang="en-US" sz="2400" dirty="0"/>
              <a:t> </a:t>
            </a:r>
            <a:r>
              <a:rPr lang="en-US" sz="2400" b="1" dirty="0"/>
              <a:t>Dimensionality Reduction:</a:t>
            </a:r>
          </a:p>
          <a:p>
            <a:r>
              <a:rPr lang="en-US" b="0" i="0" dirty="0">
                <a:solidFill>
                  <a:srgbClr val="374151"/>
                </a:solidFill>
                <a:effectLst/>
                <a:latin typeface="Söhne"/>
              </a:rPr>
              <a:t>	Dimensionality reduction is a technique used in unsupervised machine learning </a:t>
            </a:r>
            <a:r>
              <a:rPr lang="en-US" b="1" i="0" dirty="0">
                <a:solidFill>
                  <a:srgbClr val="374151"/>
                </a:solidFill>
                <a:effectLst/>
                <a:latin typeface="Söhne"/>
              </a:rPr>
              <a:t>to reduce the number of input features or variables in a dataset while preserving </a:t>
            </a:r>
            <a:r>
              <a:rPr lang="en-US" b="1" i="0" dirty="0">
                <a:solidFill>
                  <a:srgbClr val="273239"/>
                </a:solidFill>
                <a:effectLst/>
                <a:latin typeface="Nunito" pitchFamily="2" charset="0"/>
              </a:rPr>
              <a:t>as much of </a:t>
            </a:r>
            <a:r>
              <a:rPr lang="en-US" b="1" i="0" dirty="0">
                <a:solidFill>
                  <a:srgbClr val="374151"/>
                </a:solidFill>
                <a:effectLst/>
                <a:latin typeface="Söhne"/>
              </a:rPr>
              <a:t>its essential information</a:t>
            </a:r>
            <a:r>
              <a:rPr lang="en-US" b="0" i="0" dirty="0">
                <a:solidFill>
                  <a:srgbClr val="374151"/>
                </a:solidFill>
                <a:effectLst/>
                <a:latin typeface="Söhne"/>
              </a:rPr>
              <a:t>. In other words, it is a process of </a:t>
            </a:r>
            <a:r>
              <a:rPr lang="en-US" b="1" i="0" dirty="0">
                <a:solidFill>
                  <a:srgbClr val="374151"/>
                </a:solidFill>
                <a:effectLst/>
                <a:latin typeface="Söhne"/>
              </a:rPr>
              <a:t>transforming high-dimensional data into a lower-dimensional space </a:t>
            </a:r>
            <a:r>
              <a:rPr lang="en-US" b="0" i="0" dirty="0">
                <a:solidFill>
                  <a:srgbClr val="374151"/>
                </a:solidFill>
                <a:effectLst/>
                <a:latin typeface="Söhne"/>
              </a:rPr>
              <a:t>that still preserves the essence of the original data. The primary goal is to overcome the </a:t>
            </a:r>
            <a:r>
              <a:rPr lang="en-US" b="1" i="0" dirty="0">
                <a:solidFill>
                  <a:srgbClr val="C00000"/>
                </a:solidFill>
                <a:effectLst/>
                <a:latin typeface="Söhne"/>
              </a:rPr>
              <a:t>curse of dimensionality</a:t>
            </a:r>
            <a:r>
              <a:rPr lang="en-US" b="0" i="0" dirty="0">
                <a:solidFill>
                  <a:srgbClr val="374151"/>
                </a:solidFill>
                <a:effectLst/>
                <a:latin typeface="Söhne"/>
              </a:rPr>
              <a:t>, improve computational efficiency, and sometimes enhance the interpretability of the data. Two common methods for dimensionality reduction are </a:t>
            </a:r>
            <a:r>
              <a:rPr lang="en-US" b="1" i="0" dirty="0">
                <a:solidFill>
                  <a:srgbClr val="374151"/>
                </a:solidFill>
                <a:effectLst/>
                <a:latin typeface="Söhne"/>
              </a:rPr>
              <a:t>Principal Component Analysis (PCA) and t-Distributed Stochastic Neighbor Embedding (t-SNE).</a:t>
            </a:r>
          </a:p>
          <a:p>
            <a:endParaRPr lang="en-US" b="1" dirty="0">
              <a:solidFill>
                <a:srgbClr val="374151"/>
              </a:solidFill>
              <a:latin typeface="Söhne"/>
            </a:endParaRPr>
          </a:p>
          <a:p>
            <a:r>
              <a:rPr lang="en-US" b="1" i="0" dirty="0">
                <a:solidFill>
                  <a:srgbClr val="374151"/>
                </a:solidFill>
                <a:effectLst/>
                <a:latin typeface="Söhne"/>
              </a:rPr>
              <a:t>	In machine learning, high-dimensional data refers to data with a large number of features or variables. The curse of dimensionality is a common problem in machine learning, where the </a:t>
            </a:r>
            <a:r>
              <a:rPr lang="en-US" b="1" i="0" dirty="0">
                <a:solidFill>
                  <a:srgbClr val="C00000"/>
                </a:solidFill>
                <a:effectLst/>
                <a:latin typeface="Söhne"/>
              </a:rPr>
              <a:t>performance of the model deteriorates</a:t>
            </a:r>
            <a:r>
              <a:rPr lang="en-US" b="1" i="0" dirty="0">
                <a:solidFill>
                  <a:srgbClr val="374151"/>
                </a:solidFill>
                <a:effectLst/>
                <a:latin typeface="Söhne"/>
              </a:rPr>
              <a:t> or </a:t>
            </a:r>
            <a:r>
              <a:rPr lang="en-US" b="1" i="0" dirty="0">
                <a:solidFill>
                  <a:srgbClr val="C00000"/>
                </a:solidFill>
                <a:effectLst/>
                <a:latin typeface="Söhne"/>
              </a:rPr>
              <a:t>drops</a:t>
            </a:r>
            <a:r>
              <a:rPr lang="en-US" b="1" i="0" dirty="0">
                <a:solidFill>
                  <a:srgbClr val="374151"/>
                </a:solidFill>
                <a:effectLst/>
                <a:latin typeface="Söhne"/>
              </a:rPr>
              <a:t> as the number of features increases. This is because the complexity of the model increases with the number of features, and it becomes more difficult to find a good solution. In addition, high-dimensional data can also lead to </a:t>
            </a:r>
            <a:r>
              <a:rPr lang="en-US" b="1" i="0" dirty="0">
                <a:solidFill>
                  <a:srgbClr val="C00000"/>
                </a:solidFill>
                <a:effectLst/>
                <a:latin typeface="Söhne"/>
              </a:rPr>
              <a:t>overfitting</a:t>
            </a:r>
            <a:r>
              <a:rPr lang="en-US" b="1" i="0" dirty="0">
                <a:solidFill>
                  <a:srgbClr val="374151"/>
                </a:solidFill>
                <a:effectLst/>
                <a:latin typeface="Söhne"/>
              </a:rPr>
              <a:t>, where the model fits the training data too closely and does not generalize well to new data.</a:t>
            </a:r>
          </a:p>
          <a:p>
            <a:endParaRPr lang="en-US" dirty="0"/>
          </a:p>
          <a:p>
            <a:pPr algn="l"/>
            <a:r>
              <a:rPr lang="en-US" b="0" i="0" dirty="0">
                <a:solidFill>
                  <a:srgbClr val="05192D"/>
                </a:solidFill>
                <a:effectLst/>
                <a:latin typeface="Studio-Feixen-Sans"/>
              </a:rPr>
              <a:t>	It’s helpful to reduce the dimensionality of a dataset during EDA (</a:t>
            </a:r>
            <a:r>
              <a:rPr lang="en-US" b="0" i="0" dirty="0">
                <a:solidFill>
                  <a:srgbClr val="0D0D0D"/>
                </a:solidFill>
                <a:effectLst/>
                <a:latin typeface="Söhne"/>
              </a:rPr>
              <a:t>Exploratory Data Analysis</a:t>
            </a:r>
            <a:r>
              <a:rPr lang="en-US" b="0" i="0" dirty="0">
                <a:solidFill>
                  <a:srgbClr val="05192D"/>
                </a:solidFill>
                <a:effectLst/>
                <a:latin typeface="Studio-Feixen-Sans"/>
              </a:rPr>
              <a:t>) to help visualize data: this is </a:t>
            </a:r>
            <a:r>
              <a:rPr lang="en-US" b="1" i="0" dirty="0">
                <a:solidFill>
                  <a:srgbClr val="C00000"/>
                </a:solidFill>
                <a:effectLst/>
                <a:latin typeface="Studio-Feixen-Sans"/>
              </a:rPr>
              <a:t>because visualizing data in more than three dimensions is difficult</a:t>
            </a:r>
            <a:r>
              <a:rPr lang="en-US" b="0" i="0" dirty="0">
                <a:solidFill>
                  <a:srgbClr val="05192D"/>
                </a:solidFill>
                <a:effectLst/>
                <a:latin typeface="Studio-Feixen-Sans"/>
              </a:rPr>
              <a:t>. From a data processing perspective, reducing the dimensionality of the data simplifies the modeling problem.</a:t>
            </a:r>
          </a:p>
          <a:p>
            <a:pPr algn="l"/>
            <a:r>
              <a:rPr lang="en-US" b="0" i="0" dirty="0">
                <a:solidFill>
                  <a:srgbClr val="05192D"/>
                </a:solidFill>
                <a:effectLst/>
                <a:latin typeface="Studio-Feixen-Sans"/>
              </a:rPr>
              <a:t>	When more input features are being fed into the model, the model must learn a more complex approximation function. This phenomenon can be summed up by a saying called the “curse of dimensionality.” </a:t>
            </a:r>
          </a:p>
          <a:p>
            <a:endParaRPr lang="en-US" dirty="0"/>
          </a:p>
        </p:txBody>
      </p:sp>
    </p:spTree>
    <p:extLst>
      <p:ext uri="{BB962C8B-B14F-4D97-AF65-F5344CB8AC3E}">
        <p14:creationId xmlns:p14="http://schemas.microsoft.com/office/powerpoint/2010/main" val="1091980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A97CB-78B4-92FB-7593-D4C467B6E373}"/>
              </a:ext>
            </a:extLst>
          </p:cNvPr>
          <p:cNvSpPr txBox="1"/>
          <p:nvPr/>
        </p:nvSpPr>
        <p:spPr>
          <a:xfrm>
            <a:off x="283723" y="650401"/>
            <a:ext cx="11624553" cy="5078313"/>
          </a:xfrm>
          <a:prstGeom prst="rect">
            <a:avLst/>
          </a:prstGeom>
          <a:noFill/>
        </p:spPr>
        <p:txBody>
          <a:bodyPr wrap="square">
            <a:spAutoFit/>
          </a:bodyPr>
          <a:lstStyle/>
          <a:p>
            <a:r>
              <a:rPr lang="en-US" dirty="0"/>
              <a:t>	Dimensionality reduction can help to mitigate these problems by reducing the complexity of the model and improving its generalization performance. There are two main approaches to dimensionality reduction: feature selection and feature extraction.</a:t>
            </a:r>
          </a:p>
          <a:p>
            <a:endParaRPr lang="en-US" dirty="0"/>
          </a:p>
          <a:p>
            <a:r>
              <a:rPr lang="en-US" sz="2000" b="1" dirty="0"/>
              <a:t>Feature Engineering:</a:t>
            </a:r>
          </a:p>
          <a:p>
            <a:pPr marL="342900" indent="-342900">
              <a:buAutoNum type="arabicPeriod"/>
            </a:pPr>
            <a:r>
              <a:rPr lang="en-US" b="1" dirty="0"/>
              <a:t>Feature Selection:</a:t>
            </a:r>
          </a:p>
          <a:p>
            <a:r>
              <a:rPr lang="en-US" dirty="0"/>
              <a:t>	Feature selection involves </a:t>
            </a:r>
            <a:r>
              <a:rPr lang="en-US" b="1" dirty="0">
                <a:solidFill>
                  <a:srgbClr val="C00000"/>
                </a:solidFill>
              </a:rPr>
              <a:t>selecting a subset </a:t>
            </a:r>
            <a:r>
              <a:rPr lang="en-US" b="1" dirty="0"/>
              <a:t>of the original features </a:t>
            </a:r>
            <a:r>
              <a:rPr lang="en-US" dirty="0"/>
              <a:t>that are most relevant to the problem at hand. The goal is to reduce the dimensionality of the dataset while retaining the most important features. There are several methods for feature selection, including filter methods, wrapper methods, and embedded methods. Filter methods rank the features based on their relevance to the target variable, wrapper methods use the model performance as the criteria for selecting features, and embedded methods combine feature selection with the model training process.</a:t>
            </a:r>
          </a:p>
          <a:p>
            <a:endParaRPr lang="en-US" dirty="0"/>
          </a:p>
          <a:p>
            <a:r>
              <a:rPr lang="en-US" b="1" dirty="0"/>
              <a:t>2. Feature Extraction:</a:t>
            </a:r>
          </a:p>
          <a:p>
            <a:r>
              <a:rPr lang="en-US" dirty="0"/>
              <a:t>	Feature extraction involves </a:t>
            </a:r>
            <a:r>
              <a:rPr lang="en-US" b="1" dirty="0">
                <a:solidFill>
                  <a:srgbClr val="C00000"/>
                </a:solidFill>
              </a:rPr>
              <a:t>creating new features </a:t>
            </a:r>
            <a:r>
              <a:rPr lang="en-US" b="1" dirty="0"/>
              <a:t>by combining or transforming the original features</a:t>
            </a:r>
            <a:r>
              <a:rPr lang="en-US" dirty="0"/>
              <a:t>. The goal is to create a set of features that captures the essence of the original data in a lower-dimensional space. There are several methods for feature extraction, including principal component analysis (PCA), linear discriminant analysis (LDA), and t-distributed stochastic neighbor embedding (t-SNE). PCA is a popular technique that projects the original features onto a lower-dimensional space while preserving as much of the variance as possible.</a:t>
            </a:r>
          </a:p>
        </p:txBody>
      </p:sp>
    </p:spTree>
    <p:extLst>
      <p:ext uri="{BB962C8B-B14F-4D97-AF65-F5344CB8AC3E}">
        <p14:creationId xmlns:p14="http://schemas.microsoft.com/office/powerpoint/2010/main" val="239411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AD343-0F18-1695-49D1-A1784E06BCF7}"/>
              </a:ext>
            </a:extLst>
          </p:cNvPr>
          <p:cNvSpPr txBox="1"/>
          <p:nvPr/>
        </p:nvSpPr>
        <p:spPr>
          <a:xfrm>
            <a:off x="576363" y="335845"/>
            <a:ext cx="10873092" cy="6555641"/>
          </a:xfrm>
          <a:prstGeom prst="rect">
            <a:avLst/>
          </a:prstGeom>
          <a:noFill/>
        </p:spPr>
        <p:txBody>
          <a:bodyPr wrap="square">
            <a:spAutoFit/>
          </a:bodyPr>
          <a:lstStyle/>
          <a:p>
            <a:r>
              <a:rPr lang="en-US" sz="2400" b="1" dirty="0"/>
              <a:t>Reinforcement Learning:</a:t>
            </a:r>
          </a:p>
          <a:p>
            <a:r>
              <a:rPr lang="en-US" b="0" i="0" dirty="0">
                <a:solidFill>
                  <a:srgbClr val="374151"/>
                </a:solidFill>
                <a:effectLst/>
                <a:latin typeface="Söhne"/>
              </a:rPr>
              <a:t>	Reinforcement Learning (RL) is a type of machine learning paradigm in which an </a:t>
            </a:r>
            <a:r>
              <a:rPr lang="en-US" b="1" i="0" dirty="0">
                <a:solidFill>
                  <a:srgbClr val="374151"/>
                </a:solidFill>
                <a:effectLst/>
                <a:latin typeface="Söhne"/>
              </a:rPr>
              <a:t>agent</a:t>
            </a:r>
            <a:r>
              <a:rPr lang="en-US" b="0" i="0" dirty="0">
                <a:solidFill>
                  <a:srgbClr val="374151"/>
                </a:solidFill>
                <a:effectLst/>
                <a:latin typeface="Söhne"/>
              </a:rPr>
              <a:t> </a:t>
            </a:r>
            <a:r>
              <a:rPr lang="en-US" b="1" i="0" dirty="0">
                <a:solidFill>
                  <a:srgbClr val="374151"/>
                </a:solidFill>
                <a:effectLst/>
                <a:latin typeface="Söhne"/>
              </a:rPr>
              <a:t>learns</a:t>
            </a:r>
            <a:r>
              <a:rPr lang="en-US" b="0" i="0" dirty="0">
                <a:solidFill>
                  <a:srgbClr val="374151"/>
                </a:solidFill>
                <a:effectLst/>
                <a:latin typeface="Söhne"/>
              </a:rPr>
              <a:t> </a:t>
            </a:r>
            <a:r>
              <a:rPr lang="en-US" b="1" i="0" dirty="0">
                <a:solidFill>
                  <a:srgbClr val="374151"/>
                </a:solidFill>
                <a:effectLst/>
                <a:latin typeface="Söhne"/>
              </a:rPr>
              <a:t>to make decisions by interacting with an environment</a:t>
            </a:r>
            <a:r>
              <a:rPr lang="en-US" b="0" i="0" dirty="0">
                <a:solidFill>
                  <a:srgbClr val="374151"/>
                </a:solidFill>
                <a:effectLst/>
                <a:latin typeface="Söhne"/>
              </a:rPr>
              <a:t>. The agent takes actions in the environment, and in </a:t>
            </a:r>
            <a:r>
              <a:rPr lang="en-US" b="1" i="0" dirty="0">
                <a:solidFill>
                  <a:srgbClr val="374151"/>
                </a:solidFill>
                <a:effectLst/>
                <a:latin typeface="Söhne"/>
              </a:rPr>
              <a:t>return, it receives feedback in the form of </a:t>
            </a:r>
            <a:r>
              <a:rPr lang="en-US" b="1" i="0" dirty="0">
                <a:solidFill>
                  <a:srgbClr val="C00000"/>
                </a:solidFill>
                <a:effectLst/>
                <a:latin typeface="Söhne"/>
              </a:rPr>
              <a:t>rewards</a:t>
            </a:r>
            <a:r>
              <a:rPr lang="en-US" b="1" i="0" dirty="0">
                <a:solidFill>
                  <a:srgbClr val="374151"/>
                </a:solidFill>
                <a:effectLst/>
                <a:latin typeface="Söhne"/>
              </a:rPr>
              <a:t> or </a:t>
            </a:r>
            <a:r>
              <a:rPr lang="en-US" b="1" i="0" dirty="0">
                <a:solidFill>
                  <a:srgbClr val="C00000"/>
                </a:solidFill>
                <a:effectLst/>
                <a:latin typeface="Söhne"/>
              </a:rPr>
              <a:t>punishments</a:t>
            </a:r>
            <a:r>
              <a:rPr lang="en-US" b="0" i="0" dirty="0">
                <a:solidFill>
                  <a:srgbClr val="374151"/>
                </a:solidFill>
                <a:effectLst/>
                <a:latin typeface="Söhne"/>
              </a:rPr>
              <a:t>.</a:t>
            </a:r>
          </a:p>
          <a:p>
            <a:endParaRPr lang="en-US" b="0" i="0" dirty="0">
              <a:solidFill>
                <a:srgbClr val="374151"/>
              </a:solidFill>
              <a:effectLst/>
              <a:latin typeface="Söhne"/>
            </a:endParaRPr>
          </a:p>
          <a:p>
            <a:r>
              <a:rPr lang="en-US" dirty="0"/>
              <a:t>	Reinforcement Learning is a </a:t>
            </a:r>
            <a:r>
              <a:rPr lang="en-US" b="1" dirty="0"/>
              <a:t>feedback-based Machine learning technique </a:t>
            </a:r>
            <a:r>
              <a:rPr lang="en-US" dirty="0"/>
              <a:t>in which an agent learns to behave in an environment by performing the actions and seeing the results of actions. For each good action, the agent gets </a:t>
            </a:r>
            <a:r>
              <a:rPr lang="en-US" b="1" dirty="0"/>
              <a:t>positive feedback</a:t>
            </a:r>
            <a:r>
              <a:rPr lang="en-US" dirty="0"/>
              <a:t>, and for each bad action, the agent gets </a:t>
            </a:r>
            <a:r>
              <a:rPr lang="en-US" b="1" dirty="0"/>
              <a:t>negative feedback or penalty</a:t>
            </a:r>
            <a:r>
              <a:rPr lang="en-US" dirty="0"/>
              <a:t>. In Reinforcement Learning, the agent learns automatically using feedbacks without any labeled data, unlike supervised learning Since there is no labeled data, so the agent is bound to learn by its experience only. RL solves a specific type of problem where decision making is sequential, and the goal is long-term, such as game-playing, robotics, etc. The agent interacts with the environment and explores it by itself. The primary goal of an agent in reinforcement learning is to </a:t>
            </a:r>
            <a:r>
              <a:rPr lang="en-US" b="1" dirty="0"/>
              <a:t>improve the performance by getting the maximum positive rewards.</a:t>
            </a:r>
            <a:endParaRPr lang="en-US" b="1" dirty="0">
              <a:solidFill>
                <a:srgbClr val="374151"/>
              </a:solidFill>
              <a:latin typeface="Söhne"/>
            </a:endParaRPr>
          </a:p>
          <a:p>
            <a:endParaRPr lang="en-US" b="1" dirty="0">
              <a:solidFill>
                <a:srgbClr val="374151"/>
              </a:solidFill>
              <a:latin typeface="Söhne"/>
            </a:endParaRPr>
          </a:p>
          <a:p>
            <a:r>
              <a:rPr lang="en-US" dirty="0"/>
              <a:t>	The agent learns with the process of </a:t>
            </a:r>
            <a:r>
              <a:rPr lang="en-US" b="1" dirty="0"/>
              <a:t>hit and trial</a:t>
            </a:r>
            <a:r>
              <a:rPr lang="en-US" dirty="0"/>
              <a:t>, and based on the experience, it learns to perform the task in a better way. Hence, we can say that "Reinforcement learning is a type of machine learning method where an intelligent agent (computer program) interacts with the environment and learns to act within that." How a </a:t>
            </a:r>
            <a:r>
              <a:rPr lang="en-US" b="1" dirty="0"/>
              <a:t>Robotic dog learns </a:t>
            </a:r>
            <a:r>
              <a:rPr lang="en-US" dirty="0"/>
              <a:t>the movement of his arms is an example of Reinforcement learning.</a:t>
            </a:r>
            <a:endParaRPr lang="en-US" b="1" dirty="0">
              <a:solidFill>
                <a:srgbClr val="374151"/>
              </a:solidFill>
              <a:latin typeface="Söhne"/>
            </a:endParaRPr>
          </a:p>
          <a:p>
            <a:endParaRPr lang="en-US" b="1" dirty="0">
              <a:solidFill>
                <a:srgbClr val="374151"/>
              </a:solidFill>
              <a:latin typeface="Söhne"/>
            </a:endParaRPr>
          </a:p>
          <a:p>
            <a:r>
              <a:rPr lang="en-US" dirty="0"/>
              <a:t>	It is a </a:t>
            </a:r>
            <a:r>
              <a:rPr lang="en-US" b="1" dirty="0"/>
              <a:t>core part of Artificial Intelligence</a:t>
            </a:r>
            <a:r>
              <a:rPr lang="en-US" dirty="0"/>
              <a:t>, and all AI agent works on the concept of reinforcement learning. Here we do not need to pre-program the agent, as it learns from its own experience without any human intervention</a:t>
            </a:r>
            <a:endParaRPr lang="en-US" b="1" dirty="0">
              <a:solidFill>
                <a:srgbClr val="374151"/>
              </a:solidFill>
              <a:latin typeface="Söhne"/>
            </a:endParaRPr>
          </a:p>
          <a:p>
            <a:endParaRPr lang="en-US" b="1" dirty="0">
              <a:solidFill>
                <a:srgbClr val="374151"/>
              </a:solidFill>
              <a:latin typeface="Söhne"/>
            </a:endParaRPr>
          </a:p>
        </p:txBody>
      </p:sp>
    </p:spTree>
    <p:extLst>
      <p:ext uri="{BB962C8B-B14F-4D97-AF65-F5344CB8AC3E}">
        <p14:creationId xmlns:p14="http://schemas.microsoft.com/office/powerpoint/2010/main" val="2624300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E45B1F-FD80-B30A-F5E0-0EB5099667FE}"/>
              </a:ext>
            </a:extLst>
          </p:cNvPr>
          <p:cNvGrpSpPr/>
          <p:nvPr/>
        </p:nvGrpSpPr>
        <p:grpSpPr>
          <a:xfrm>
            <a:off x="974035" y="851624"/>
            <a:ext cx="10005655" cy="5154752"/>
            <a:chOff x="974035" y="851624"/>
            <a:chExt cx="10005655" cy="5154752"/>
          </a:xfrm>
        </p:grpSpPr>
        <p:pic>
          <p:nvPicPr>
            <p:cNvPr id="3" name="Picture 2">
              <a:extLst>
                <a:ext uri="{FF2B5EF4-FFF2-40B4-BE49-F238E27FC236}">
                  <a16:creationId xmlns:a16="http://schemas.microsoft.com/office/drawing/2014/main" id="{BAF5F9DB-2031-4B48-9D07-28E59BC1DFE3}"/>
                </a:ext>
              </a:extLst>
            </p:cNvPr>
            <p:cNvPicPr>
              <a:picLocks noChangeAspect="1"/>
            </p:cNvPicPr>
            <p:nvPr/>
          </p:nvPicPr>
          <p:blipFill rotWithShape="1">
            <a:blip r:embed="rId2">
              <a:extLst>
                <a:ext uri="{28A0092B-C50C-407E-A947-70E740481C1C}">
                  <a14:useLocalDpi xmlns:a14="http://schemas.microsoft.com/office/drawing/2010/main" val="0"/>
                </a:ext>
              </a:extLst>
            </a:blip>
            <a:srcRect l="1847" t="2192" r="1949"/>
            <a:stretch/>
          </p:blipFill>
          <p:spPr>
            <a:xfrm>
              <a:off x="1212310" y="851624"/>
              <a:ext cx="9767380" cy="5154752"/>
            </a:xfrm>
            <a:prstGeom prst="rect">
              <a:avLst/>
            </a:prstGeom>
          </p:spPr>
        </p:pic>
        <p:sp>
          <p:nvSpPr>
            <p:cNvPr id="4" name="TextBox 3">
              <a:extLst>
                <a:ext uri="{FF2B5EF4-FFF2-40B4-BE49-F238E27FC236}">
                  <a16:creationId xmlns:a16="http://schemas.microsoft.com/office/drawing/2014/main" id="{15003CEA-01A4-60C4-D091-D71AD2D2360D}"/>
                </a:ext>
              </a:extLst>
            </p:cNvPr>
            <p:cNvSpPr txBox="1"/>
            <p:nvPr/>
          </p:nvSpPr>
          <p:spPr>
            <a:xfrm>
              <a:off x="974035" y="851624"/>
              <a:ext cx="1848678" cy="461665"/>
            </a:xfrm>
            <a:prstGeom prst="rect">
              <a:avLst/>
            </a:prstGeom>
            <a:noFill/>
          </p:spPr>
          <p:txBody>
            <a:bodyPr wrap="square" rtlCol="0">
              <a:spAutoFit/>
            </a:bodyPr>
            <a:lstStyle/>
            <a:p>
              <a:r>
                <a:rPr lang="en-US" sz="2400" b="1" dirty="0">
                  <a:solidFill>
                    <a:srgbClr val="C00000"/>
                  </a:solidFill>
                </a:rPr>
                <a:t>Example</a:t>
              </a:r>
            </a:p>
          </p:txBody>
        </p:sp>
      </p:grpSp>
    </p:spTree>
    <p:extLst>
      <p:ext uri="{BB962C8B-B14F-4D97-AF65-F5344CB8AC3E}">
        <p14:creationId xmlns:p14="http://schemas.microsoft.com/office/powerpoint/2010/main" val="29556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78989-CE5E-FE74-224C-9A179096ABC4}"/>
              </a:ext>
            </a:extLst>
          </p:cNvPr>
          <p:cNvSpPr txBox="1"/>
          <p:nvPr/>
        </p:nvSpPr>
        <p:spPr>
          <a:xfrm>
            <a:off x="713132" y="511073"/>
            <a:ext cx="11034920" cy="5909310"/>
          </a:xfrm>
          <a:prstGeom prst="rect">
            <a:avLst/>
          </a:prstGeom>
          <a:noFill/>
        </p:spPr>
        <p:txBody>
          <a:bodyPr wrap="square">
            <a:spAutoFit/>
          </a:bodyPr>
          <a:lstStyle/>
          <a:p>
            <a:r>
              <a:rPr lang="en-US" b="1" dirty="0"/>
              <a:t>MACHINE LEARNING ACTIVITIES:</a:t>
            </a:r>
          </a:p>
          <a:p>
            <a:r>
              <a:rPr lang="en-US" dirty="0"/>
              <a:t>	The first step in machine learning activity starts with </a:t>
            </a:r>
            <a:r>
              <a:rPr lang="en-US" b="1" dirty="0"/>
              <a:t>data</a:t>
            </a:r>
            <a:r>
              <a:rPr lang="en-US" dirty="0"/>
              <a:t>. In case of supervised learning, it is the labelled training data set followed by </a:t>
            </a:r>
            <a:r>
              <a:rPr lang="en-US" b="1" dirty="0"/>
              <a:t>test data which is not labelled</a:t>
            </a:r>
            <a:r>
              <a:rPr lang="en-US" dirty="0"/>
              <a:t>. In case of unsupervised learning, there is no question of labelled data but the task is to find patterns in the input data.</a:t>
            </a:r>
          </a:p>
          <a:p>
            <a:r>
              <a:rPr lang="en-US" dirty="0"/>
              <a:t>	A thorough review and exploration of the data is needed to understand the type of the data, the quality of the data and relationship between the different data elements. Based on that, multiple pre-processing activities may need to be done on the input data before we can go ahead with core machine learning activities. Following are the typical preparation activities done once the input data comes into the machine learning system:</a:t>
            </a:r>
          </a:p>
          <a:p>
            <a:endParaRPr lang="en-US" dirty="0"/>
          </a:p>
          <a:p>
            <a:pPr marL="742950" lvl="1" indent="-285750">
              <a:buFont typeface="Arial" panose="020B0604020202020204" pitchFamily="34" charset="0"/>
              <a:buChar char="•"/>
            </a:pPr>
            <a:r>
              <a:rPr lang="en-US" dirty="0"/>
              <a:t>Understand the type of data in the given input data set (For example Numerical Data). </a:t>
            </a:r>
          </a:p>
          <a:p>
            <a:pPr marL="742950" lvl="1" indent="-285750">
              <a:buFont typeface="Arial" panose="020B0604020202020204" pitchFamily="34" charset="0"/>
              <a:buChar char="•"/>
            </a:pPr>
            <a:r>
              <a:rPr lang="en-US" dirty="0"/>
              <a:t>Explore the data to understand the nature and quality. </a:t>
            </a:r>
          </a:p>
          <a:p>
            <a:pPr marL="742950" lvl="1" indent="-285750">
              <a:buFont typeface="Arial" panose="020B0604020202020204" pitchFamily="34" charset="0"/>
              <a:buChar char="•"/>
            </a:pPr>
            <a:r>
              <a:rPr lang="en-US" dirty="0"/>
              <a:t>Explore the relationships amongst the data elements, e.g. inter-feature relationship. </a:t>
            </a:r>
          </a:p>
          <a:p>
            <a:pPr marL="742950" lvl="1" indent="-285750">
              <a:buFont typeface="Arial" panose="020B0604020202020204" pitchFamily="34" charset="0"/>
              <a:buChar char="•"/>
            </a:pPr>
            <a:r>
              <a:rPr lang="en-US" dirty="0"/>
              <a:t>Find potential issues in data. (</a:t>
            </a:r>
            <a:r>
              <a:rPr lang="en-US" b="0" i="0" dirty="0">
                <a:solidFill>
                  <a:srgbClr val="0D0D0D"/>
                </a:solidFill>
                <a:effectLst/>
                <a:latin typeface="Söhne"/>
              </a:rPr>
              <a:t>you might find missing values, outliers, duplicate entries, or data entry errors)</a:t>
            </a:r>
            <a:r>
              <a:rPr lang="en-US" dirty="0"/>
              <a:t> </a:t>
            </a:r>
          </a:p>
          <a:p>
            <a:pPr marL="742950" lvl="1" indent="-285750">
              <a:buFont typeface="Arial" panose="020B0604020202020204" pitchFamily="34" charset="0"/>
              <a:buChar char="•"/>
            </a:pPr>
            <a:r>
              <a:rPr lang="en-US" dirty="0"/>
              <a:t>Do the necessary remediation, e.g. impute missing data values, etc., if needed. </a:t>
            </a:r>
            <a:r>
              <a:rPr lang="en-US" b="0" i="0" dirty="0">
                <a:solidFill>
                  <a:srgbClr val="0D0D0D"/>
                </a:solidFill>
                <a:effectLst/>
                <a:latin typeface="Söhne"/>
              </a:rPr>
              <a:t>Once issues are identified, you take steps to address them.</a:t>
            </a:r>
            <a:endParaRPr lang="en-US" dirty="0"/>
          </a:p>
          <a:p>
            <a:pPr marL="742950" lvl="1" indent="-285750">
              <a:buFont typeface="Arial" panose="020B0604020202020204" pitchFamily="34" charset="0"/>
              <a:buChar char="•"/>
            </a:pPr>
            <a:r>
              <a:rPr lang="en-US" dirty="0"/>
              <a:t>Apply the following pre-processing steps, as necessary. </a:t>
            </a:r>
          </a:p>
          <a:p>
            <a:pPr lvl="1"/>
            <a:r>
              <a:rPr lang="en-US" dirty="0"/>
              <a:t>	1. Dimensionality Reduction</a:t>
            </a:r>
          </a:p>
          <a:p>
            <a:pPr lvl="1"/>
            <a:r>
              <a:rPr lang="en-US" dirty="0"/>
              <a:t>	2. Feature sub-set selection</a:t>
            </a:r>
          </a:p>
          <a:p>
            <a:pPr lvl="1"/>
            <a:endParaRPr lang="en-US" dirty="0"/>
          </a:p>
          <a:p>
            <a:pPr lvl="1"/>
            <a:endParaRPr lang="en-US" dirty="0"/>
          </a:p>
          <a:p>
            <a:pPr lvl="1"/>
            <a:r>
              <a:rPr lang="en-US" dirty="0"/>
              <a:t>Once the data is prepared for modelling, then the learning tasks start off.</a:t>
            </a:r>
          </a:p>
        </p:txBody>
      </p:sp>
    </p:spTree>
    <p:extLst>
      <p:ext uri="{BB962C8B-B14F-4D97-AF65-F5344CB8AC3E}">
        <p14:creationId xmlns:p14="http://schemas.microsoft.com/office/powerpoint/2010/main" val="2827933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35915-0F7E-B90D-0E50-3044B537B0C2}"/>
            </a:ext>
          </a:extLst>
        </p:cNvPr>
        <p:cNvGrpSpPr/>
        <p:nvPr/>
      </p:nvGrpSpPr>
      <p:grpSpPr>
        <a:xfrm>
          <a:off x="0" y="0"/>
          <a:ext cx="0" cy="0"/>
          <a:chOff x="0" y="0"/>
          <a:chExt cx="0" cy="0"/>
        </a:xfrm>
      </p:grpSpPr>
      <p:pic>
        <p:nvPicPr>
          <p:cNvPr id="4" name="image12.jpeg">
            <a:extLst>
              <a:ext uri="{FF2B5EF4-FFF2-40B4-BE49-F238E27FC236}">
                <a16:creationId xmlns:a16="http://schemas.microsoft.com/office/drawing/2014/main" id="{8AE89847-A72D-B47D-2A17-C4BCE3146960}"/>
              </a:ext>
            </a:extLst>
          </p:cNvPr>
          <p:cNvPicPr>
            <a:picLocks noChangeAspect="1"/>
          </p:cNvPicPr>
          <p:nvPr/>
        </p:nvPicPr>
        <p:blipFill>
          <a:blip r:embed="rId2" cstate="print"/>
          <a:stretch>
            <a:fillRect/>
          </a:stretch>
        </p:blipFill>
        <p:spPr>
          <a:xfrm>
            <a:off x="2352261" y="2906278"/>
            <a:ext cx="7543800" cy="3662606"/>
          </a:xfrm>
          <a:prstGeom prst="rect">
            <a:avLst/>
          </a:prstGeom>
        </p:spPr>
      </p:pic>
      <p:sp>
        <p:nvSpPr>
          <p:cNvPr id="6" name="TextBox 5">
            <a:extLst>
              <a:ext uri="{FF2B5EF4-FFF2-40B4-BE49-F238E27FC236}">
                <a16:creationId xmlns:a16="http://schemas.microsoft.com/office/drawing/2014/main" id="{1ABB75E1-2EAF-E212-1DFB-BB347489206D}"/>
              </a:ext>
            </a:extLst>
          </p:cNvPr>
          <p:cNvSpPr txBox="1"/>
          <p:nvPr/>
        </p:nvSpPr>
        <p:spPr>
          <a:xfrm>
            <a:off x="619539" y="320955"/>
            <a:ext cx="11009244" cy="2585323"/>
          </a:xfrm>
          <a:prstGeom prst="rect">
            <a:avLst/>
          </a:prstGeom>
          <a:noFill/>
        </p:spPr>
        <p:txBody>
          <a:bodyPr wrap="square">
            <a:spAutoFit/>
          </a:bodyPr>
          <a:lstStyle/>
          <a:p>
            <a:r>
              <a:rPr lang="en-US" dirty="0"/>
              <a:t>Once the data is prepared for modelling, then the learning tasks start off. As a part of it, do the following activities: </a:t>
            </a:r>
          </a:p>
          <a:p>
            <a:pPr marL="342900" indent="-342900">
              <a:buAutoNum type="arabicPeriod"/>
            </a:pPr>
            <a:r>
              <a:rPr lang="en-US" dirty="0"/>
              <a:t>“ The input data is </a:t>
            </a:r>
            <a:r>
              <a:rPr lang="en-US" b="1" dirty="0"/>
              <a:t>first divided into parts </a:t>
            </a:r>
            <a:r>
              <a:rPr lang="en-US" dirty="0"/>
              <a:t>— the </a:t>
            </a:r>
            <a:r>
              <a:rPr lang="en-US" b="1" dirty="0"/>
              <a:t>training</a:t>
            </a:r>
            <a:r>
              <a:rPr lang="en-US" dirty="0"/>
              <a:t> </a:t>
            </a:r>
            <a:r>
              <a:rPr lang="en-US" b="1" dirty="0"/>
              <a:t>data</a:t>
            </a:r>
            <a:r>
              <a:rPr lang="en-US" dirty="0"/>
              <a:t> and the </a:t>
            </a:r>
            <a:r>
              <a:rPr lang="en-US" b="1" dirty="0"/>
              <a:t>test data </a:t>
            </a:r>
            <a:r>
              <a:rPr lang="en-US" dirty="0"/>
              <a:t>(called holdout). This step is applicable for supervised learning only. </a:t>
            </a:r>
          </a:p>
          <a:p>
            <a:pPr marL="342900" indent="-342900">
              <a:buAutoNum type="arabicPeriod"/>
            </a:pPr>
            <a:r>
              <a:rPr lang="en-US" dirty="0"/>
              <a:t> Consider different </a:t>
            </a:r>
            <a:r>
              <a:rPr lang="en-US" b="1" dirty="0"/>
              <a:t>models</a:t>
            </a:r>
            <a:r>
              <a:rPr lang="en-US" dirty="0"/>
              <a:t> or </a:t>
            </a:r>
            <a:r>
              <a:rPr lang="en-US" b="1" dirty="0"/>
              <a:t>learning algorithms </a:t>
            </a:r>
            <a:r>
              <a:rPr lang="en-US" dirty="0"/>
              <a:t>for selection. “Train the model based on the training data for supervised learning problem and apply to unknown data. Directly apply the chosen unsupervised model on the input data for unsupervised learning problem. </a:t>
            </a:r>
          </a:p>
          <a:p>
            <a:pPr marL="342900" indent="-342900">
              <a:buAutoNum type="arabicPeriod"/>
            </a:pPr>
            <a:r>
              <a:rPr lang="en-US" dirty="0"/>
              <a:t> After the model is selected, trained (for supervised learning), and applied on input data, the performance of the model is evaluated. Based on options available, specific actions can be taken to improve the performance of the model, if possible. </a:t>
            </a:r>
          </a:p>
        </p:txBody>
      </p:sp>
    </p:spTree>
    <p:extLst>
      <p:ext uri="{BB962C8B-B14F-4D97-AF65-F5344CB8AC3E}">
        <p14:creationId xmlns:p14="http://schemas.microsoft.com/office/powerpoint/2010/main" val="3756458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6D081-FEE0-21AB-C9BD-B99ABCF9785F}"/>
              </a:ext>
            </a:extLst>
          </p:cNvPr>
          <p:cNvGrpSpPr/>
          <p:nvPr/>
        </p:nvGrpSpPr>
        <p:grpSpPr>
          <a:xfrm>
            <a:off x="0" y="0"/>
            <a:ext cx="12192000" cy="6858000"/>
            <a:chOff x="0" y="0"/>
            <a:chExt cx="11611779" cy="6257581"/>
          </a:xfrm>
        </p:grpSpPr>
        <p:pic>
          <p:nvPicPr>
            <p:cNvPr id="1026" name="Picture 2" descr="Python for beginners | Stream Skill">
              <a:extLst>
                <a:ext uri="{FF2B5EF4-FFF2-40B4-BE49-F238E27FC236}">
                  <a16:creationId xmlns:a16="http://schemas.microsoft.com/office/drawing/2014/main" id="{7891C7E9-F3F4-B446-9F64-B92D3389E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4818" r="2410" b="3937"/>
            <a:stretch/>
          </p:blipFill>
          <p:spPr bwMode="auto">
            <a:xfrm>
              <a:off x="0" y="0"/>
              <a:ext cx="11611779" cy="62575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0F3348-07E5-CD85-49B7-35619CC6DD80}"/>
                </a:ext>
              </a:extLst>
            </p:cNvPr>
            <p:cNvPicPr>
              <a:picLocks noChangeAspect="1"/>
            </p:cNvPicPr>
            <p:nvPr/>
          </p:nvPicPr>
          <p:blipFill>
            <a:blip r:embed="rId3"/>
            <a:stretch>
              <a:fillRect/>
            </a:stretch>
          </p:blipFill>
          <p:spPr>
            <a:xfrm>
              <a:off x="750361" y="4159594"/>
              <a:ext cx="5467970" cy="1095238"/>
            </a:xfrm>
            <a:prstGeom prst="rect">
              <a:avLst/>
            </a:prstGeom>
          </p:spPr>
        </p:pic>
      </p:grpSp>
    </p:spTree>
    <p:extLst>
      <p:ext uri="{BB962C8B-B14F-4D97-AF65-F5344CB8AC3E}">
        <p14:creationId xmlns:p14="http://schemas.microsoft.com/office/powerpoint/2010/main" val="2067712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2DA82-11E4-B786-427C-C01F1E9D1464}"/>
              </a:ext>
            </a:extLst>
          </p:cNvPr>
          <p:cNvSpPr txBox="1"/>
          <p:nvPr/>
        </p:nvSpPr>
        <p:spPr>
          <a:xfrm>
            <a:off x="492967" y="1018125"/>
            <a:ext cx="11206066" cy="3539430"/>
          </a:xfrm>
          <a:prstGeom prst="rect">
            <a:avLst/>
          </a:prstGeom>
          <a:noFill/>
        </p:spPr>
        <p:txBody>
          <a:bodyPr wrap="square">
            <a:spAutoFit/>
          </a:bodyPr>
          <a:lstStyle/>
          <a:p>
            <a:r>
              <a:rPr lang="en-US" sz="2400" b="1" dirty="0">
                <a:solidFill>
                  <a:srgbClr val="2B3E51"/>
                </a:solidFill>
                <a:latin typeface="Open Sans" panose="020B0606030504020204" pitchFamily="34" charset="0"/>
              </a:rPr>
              <a:t>T</a:t>
            </a:r>
            <a:r>
              <a:rPr lang="en-US" sz="2400" b="1" i="0" dirty="0">
                <a:solidFill>
                  <a:srgbClr val="2B3E51"/>
                </a:solidFill>
                <a:effectLst/>
                <a:latin typeface="Open Sans" panose="020B0606030504020204" pitchFamily="34" charset="0"/>
              </a:rPr>
              <a:t>raditional </a:t>
            </a:r>
            <a:r>
              <a:rPr lang="en-US" sz="2400" b="1" dirty="0">
                <a:solidFill>
                  <a:srgbClr val="2B3E51"/>
                </a:solidFill>
                <a:latin typeface="Open Sans" panose="020B0606030504020204" pitchFamily="34" charset="0"/>
              </a:rPr>
              <a:t>P</a:t>
            </a:r>
            <a:r>
              <a:rPr lang="en-US" sz="2400" b="1" i="0" dirty="0">
                <a:solidFill>
                  <a:srgbClr val="2B3E51"/>
                </a:solidFill>
                <a:effectLst/>
                <a:latin typeface="Open Sans" panose="020B0606030504020204" pitchFamily="34" charset="0"/>
              </a:rPr>
              <a:t>rogramming  V/S  Machine Learning :</a:t>
            </a:r>
            <a:endParaRPr lang="en-US" sz="2400" b="1" dirty="0">
              <a:solidFill>
                <a:srgbClr val="2B3E51"/>
              </a:solidFill>
              <a:latin typeface="Open Sans" panose="020B0606030504020204" pitchFamily="34" charset="0"/>
            </a:endParaRPr>
          </a:p>
          <a:p>
            <a:pPr algn="l"/>
            <a:endParaRPr lang="en-US" sz="2000" b="1" dirty="0">
              <a:solidFill>
                <a:srgbClr val="2B3E51"/>
              </a:solidFill>
              <a:latin typeface="Open Sans" panose="020B0606030504020204" pitchFamily="34" charset="0"/>
            </a:endParaRPr>
          </a:p>
          <a:p>
            <a:pPr algn="l"/>
            <a:r>
              <a:rPr lang="en-US" sz="2000" b="1" dirty="0">
                <a:solidFill>
                  <a:srgbClr val="2B3E51"/>
                </a:solidFill>
                <a:latin typeface="Open Sans" panose="020B0606030504020204" pitchFamily="34" charset="0"/>
              </a:rPr>
              <a:t>T</a:t>
            </a:r>
            <a:r>
              <a:rPr lang="en-US" sz="2000" b="1" i="0" dirty="0">
                <a:solidFill>
                  <a:srgbClr val="2B3E51"/>
                </a:solidFill>
                <a:effectLst/>
                <a:latin typeface="Open Sans" panose="020B0606030504020204" pitchFamily="34" charset="0"/>
              </a:rPr>
              <a:t>raditional </a:t>
            </a:r>
            <a:r>
              <a:rPr lang="en-US" sz="2000" b="1" dirty="0">
                <a:solidFill>
                  <a:srgbClr val="2B3E51"/>
                </a:solidFill>
                <a:latin typeface="Open Sans" panose="020B0606030504020204" pitchFamily="34" charset="0"/>
              </a:rPr>
              <a:t>P</a:t>
            </a:r>
            <a:r>
              <a:rPr lang="en-US" sz="2000" b="1" i="0" dirty="0">
                <a:solidFill>
                  <a:srgbClr val="2B3E51"/>
                </a:solidFill>
                <a:effectLst/>
                <a:latin typeface="Open Sans" panose="020B0606030504020204" pitchFamily="34" charset="0"/>
              </a:rPr>
              <a:t>rogramming:</a:t>
            </a:r>
            <a:endParaRPr lang="en-US" sz="2000" dirty="0">
              <a:solidFill>
                <a:srgbClr val="2B3E51"/>
              </a:solidFill>
              <a:latin typeface="Open Sans" panose="020B0606030504020204" pitchFamily="34" charset="0"/>
            </a:endParaRPr>
          </a:p>
          <a:p>
            <a:pPr algn="l"/>
            <a:r>
              <a:rPr lang="en-US" sz="2000" b="0" i="0" dirty="0">
                <a:solidFill>
                  <a:srgbClr val="2B3E51"/>
                </a:solidFill>
                <a:effectLst/>
                <a:latin typeface="Open Sans" panose="020B0606030504020204" pitchFamily="34" charset="0"/>
              </a:rPr>
              <a:t>In traditional programming, a computer engineer writes a series of directions that instruct a computer how to transform input data into a desired output. Instructions are mostly based on an IF-THEN structure: when certain conditions are met, the program executes a specific action.</a:t>
            </a:r>
          </a:p>
          <a:p>
            <a:pPr algn="l"/>
            <a:endParaRPr lang="en-US" sz="2000" dirty="0">
              <a:solidFill>
                <a:srgbClr val="2B3E51"/>
              </a:solidFill>
              <a:latin typeface="Open Sans" panose="020B0606030504020204" pitchFamily="34" charset="0"/>
            </a:endParaRPr>
          </a:p>
          <a:p>
            <a:pPr algn="l"/>
            <a:r>
              <a:rPr lang="en-US" sz="2000" b="1" i="0" dirty="0">
                <a:solidFill>
                  <a:srgbClr val="2B3E51"/>
                </a:solidFill>
                <a:effectLst/>
                <a:latin typeface="Open Sans" panose="020B0606030504020204" pitchFamily="34" charset="0"/>
              </a:rPr>
              <a:t>Machine Learning:</a:t>
            </a:r>
          </a:p>
          <a:p>
            <a:pPr algn="l"/>
            <a:r>
              <a:rPr lang="en-US" sz="2000" b="0" i="0" dirty="0">
                <a:solidFill>
                  <a:srgbClr val="2B3E51"/>
                </a:solidFill>
                <a:effectLst/>
                <a:latin typeface="Open Sans" panose="020B0606030504020204" pitchFamily="34" charset="0"/>
              </a:rPr>
              <a:t>Machine learning, on the other hand, is an </a:t>
            </a:r>
            <a:r>
              <a:rPr lang="en-US" sz="2000" b="1" i="0" dirty="0">
                <a:solidFill>
                  <a:srgbClr val="2B3E51"/>
                </a:solidFill>
                <a:effectLst/>
                <a:latin typeface="Open Sans" panose="020B0606030504020204" pitchFamily="34" charset="0"/>
              </a:rPr>
              <a:t>automated process </a:t>
            </a:r>
            <a:r>
              <a:rPr lang="en-US" sz="2000" b="0" i="0" dirty="0">
                <a:solidFill>
                  <a:srgbClr val="2B3E51"/>
                </a:solidFill>
                <a:effectLst/>
                <a:latin typeface="Open Sans" panose="020B0606030504020204" pitchFamily="34" charset="0"/>
              </a:rPr>
              <a:t>that enables machines to solve problems </a:t>
            </a:r>
            <a:r>
              <a:rPr lang="en-US" sz="2000" b="1" i="0" dirty="0">
                <a:solidFill>
                  <a:srgbClr val="2B3E51"/>
                </a:solidFill>
                <a:effectLst/>
                <a:latin typeface="Open Sans" panose="020B0606030504020204" pitchFamily="34" charset="0"/>
              </a:rPr>
              <a:t>with little or no human input</a:t>
            </a:r>
            <a:r>
              <a:rPr lang="en-US" sz="2000" b="0" i="0" dirty="0">
                <a:solidFill>
                  <a:srgbClr val="2B3E51"/>
                </a:solidFill>
                <a:effectLst/>
                <a:latin typeface="Open Sans" panose="020B0606030504020204" pitchFamily="34" charset="0"/>
              </a:rPr>
              <a:t>, and take actions based on past observations.</a:t>
            </a:r>
          </a:p>
        </p:txBody>
      </p:sp>
    </p:spTree>
    <p:extLst>
      <p:ext uri="{BB962C8B-B14F-4D97-AF65-F5344CB8AC3E}">
        <p14:creationId xmlns:p14="http://schemas.microsoft.com/office/powerpoint/2010/main" val="128200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AA02A-FFD0-5514-BCA3-3D15A7B577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0BB45-8FFC-FEB4-4F65-C9D94D8142D9}"/>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Python:</a:t>
            </a:r>
          </a:p>
          <a:p>
            <a:pPr marL="0" indent="0">
              <a:buNone/>
            </a:pPr>
            <a:r>
              <a:rPr lang="en-US" sz="2400" dirty="0"/>
              <a:t>Python is an general purpose, </a:t>
            </a:r>
            <a:r>
              <a:rPr lang="en-US" sz="2400" b="1" dirty="0">
                <a:solidFill>
                  <a:srgbClr val="C00000"/>
                </a:solidFill>
              </a:rPr>
              <a:t>Object-oriented</a:t>
            </a:r>
            <a:r>
              <a:rPr lang="en-US" sz="2400" dirty="0"/>
              <a:t>, </a:t>
            </a:r>
            <a:r>
              <a:rPr lang="en-US" sz="2400" b="1" dirty="0">
                <a:solidFill>
                  <a:srgbClr val="C00000"/>
                </a:solidFill>
              </a:rPr>
              <a:t>High-level, </a:t>
            </a:r>
            <a:r>
              <a:rPr lang="en-IN" sz="2400" b="1" dirty="0">
                <a:solidFill>
                  <a:srgbClr val="C00000"/>
                </a:solidFill>
              </a:rPr>
              <a:t>Dynamically Typed</a:t>
            </a:r>
            <a:r>
              <a:rPr lang="en-IN" sz="2400" dirty="0"/>
              <a:t>,</a:t>
            </a:r>
            <a:r>
              <a:rPr lang="en-US" sz="2400" b="1" dirty="0">
                <a:solidFill>
                  <a:srgbClr val="C00000"/>
                </a:solidFill>
              </a:rPr>
              <a:t> Compiled and Interpreted </a:t>
            </a:r>
            <a:r>
              <a:rPr lang="en-US" sz="2400" b="1" dirty="0"/>
              <a:t>programming language </a:t>
            </a:r>
            <a:r>
              <a:rPr lang="en-US" sz="2400" dirty="0"/>
              <a:t>known for its </a:t>
            </a:r>
            <a:r>
              <a:rPr lang="en-US" sz="2400" b="1" dirty="0"/>
              <a:t>simplicity</a:t>
            </a:r>
            <a:r>
              <a:rPr lang="en-US" sz="2400" dirty="0"/>
              <a:t> and </a:t>
            </a:r>
            <a:r>
              <a:rPr lang="en-US" sz="2400" b="1" dirty="0"/>
              <a:t>readability</a:t>
            </a:r>
            <a:r>
              <a:rPr lang="en-US" sz="2400" dirty="0"/>
              <a:t>.</a:t>
            </a:r>
          </a:p>
          <a:p>
            <a:pPr marL="0" indent="0">
              <a:buNone/>
            </a:pPr>
            <a:r>
              <a:rPr lang="en-US" sz="2200" b="1" dirty="0"/>
              <a:t>Common Uses of Python:</a:t>
            </a:r>
          </a:p>
          <a:p>
            <a:pPr marL="457200" indent="-457200">
              <a:buFont typeface="+mj-lt"/>
              <a:buAutoNum type="arabicPeriod"/>
            </a:pPr>
            <a:r>
              <a:rPr lang="en-US" sz="2200" b="1" dirty="0"/>
              <a:t>Web Development</a:t>
            </a:r>
            <a:r>
              <a:rPr lang="en-US" sz="2200" dirty="0"/>
              <a:t>: Using frameworks like </a:t>
            </a:r>
            <a:r>
              <a:rPr lang="en-US" sz="2200" b="1" dirty="0">
                <a:solidFill>
                  <a:srgbClr val="002060"/>
                </a:solidFill>
              </a:rPr>
              <a:t>Django</a:t>
            </a:r>
            <a:r>
              <a:rPr lang="en-US" sz="2200" dirty="0"/>
              <a:t> and </a:t>
            </a:r>
            <a:r>
              <a:rPr lang="en-US" sz="2200" b="1" dirty="0">
                <a:solidFill>
                  <a:srgbClr val="002060"/>
                </a:solidFill>
              </a:rPr>
              <a:t>Flask</a:t>
            </a:r>
            <a:r>
              <a:rPr lang="en-US" sz="2200" dirty="0"/>
              <a:t>.</a:t>
            </a:r>
          </a:p>
          <a:p>
            <a:pPr marL="457200" indent="-457200">
              <a:buFont typeface="+mj-lt"/>
              <a:buAutoNum type="arabicPeriod"/>
            </a:pPr>
            <a:r>
              <a:rPr lang="en-US" sz="2200" b="1" dirty="0"/>
              <a:t>Data Analysis and Visualization</a:t>
            </a:r>
            <a:r>
              <a:rPr lang="en-US" sz="2200" dirty="0"/>
              <a:t>: With libraries like </a:t>
            </a:r>
            <a:r>
              <a:rPr lang="en-US" sz="2200" b="1" dirty="0">
                <a:solidFill>
                  <a:srgbClr val="002060"/>
                </a:solidFill>
              </a:rPr>
              <a:t>Pandas</a:t>
            </a:r>
            <a:r>
              <a:rPr lang="en-US" sz="2200" dirty="0"/>
              <a:t>, </a:t>
            </a:r>
            <a:r>
              <a:rPr lang="en-US" sz="2200" b="1" dirty="0">
                <a:solidFill>
                  <a:srgbClr val="002060"/>
                </a:solidFill>
              </a:rPr>
              <a:t>Matplotlib</a:t>
            </a:r>
            <a:r>
              <a:rPr lang="en-US" sz="2200" dirty="0"/>
              <a:t>, and </a:t>
            </a:r>
            <a:r>
              <a:rPr lang="en-US" sz="2200" b="1" dirty="0">
                <a:solidFill>
                  <a:srgbClr val="002060"/>
                </a:solidFill>
              </a:rPr>
              <a:t>Seaborn</a:t>
            </a:r>
            <a:r>
              <a:rPr lang="en-US" sz="2200" dirty="0"/>
              <a:t>.</a:t>
            </a:r>
          </a:p>
          <a:p>
            <a:pPr marL="457200" indent="-457200">
              <a:buFont typeface="+mj-lt"/>
              <a:buAutoNum type="arabicPeriod"/>
            </a:pPr>
            <a:r>
              <a:rPr lang="en-US" sz="2200" b="1" dirty="0"/>
              <a:t>Artificial Intelligence and Machine Learning</a:t>
            </a:r>
            <a:r>
              <a:rPr lang="en-US" sz="2200" dirty="0"/>
              <a:t>: Leveraging tools like </a:t>
            </a:r>
            <a:r>
              <a:rPr lang="en-US" sz="2200" b="1" dirty="0">
                <a:solidFill>
                  <a:srgbClr val="002060"/>
                </a:solidFill>
              </a:rPr>
              <a:t>TensorFlow</a:t>
            </a:r>
            <a:r>
              <a:rPr lang="en-US" sz="2200" dirty="0"/>
              <a:t>, </a:t>
            </a:r>
            <a:r>
              <a:rPr lang="en-US" sz="2200" b="1" dirty="0" err="1">
                <a:solidFill>
                  <a:srgbClr val="002060"/>
                </a:solidFill>
              </a:rPr>
              <a:t>PyTorch</a:t>
            </a:r>
            <a:r>
              <a:rPr lang="en-US" sz="2200" dirty="0"/>
              <a:t>, and </a:t>
            </a:r>
            <a:r>
              <a:rPr lang="en-US" sz="2200" b="1" dirty="0">
                <a:solidFill>
                  <a:srgbClr val="002060"/>
                </a:solidFill>
              </a:rPr>
              <a:t>Scikit-learn</a:t>
            </a:r>
            <a:r>
              <a:rPr lang="en-US" sz="2200" dirty="0"/>
              <a:t>.</a:t>
            </a:r>
          </a:p>
          <a:p>
            <a:pPr marL="457200" indent="-457200">
              <a:buFont typeface="+mj-lt"/>
              <a:buAutoNum type="arabicPeriod"/>
            </a:pPr>
            <a:r>
              <a:rPr lang="en-US" sz="2200" b="1" dirty="0"/>
              <a:t>Automation/Scripting</a:t>
            </a:r>
            <a:r>
              <a:rPr lang="en-US" sz="2200" dirty="0"/>
              <a:t>: </a:t>
            </a:r>
            <a:r>
              <a:rPr lang="en-US" sz="2200" b="1" dirty="0">
                <a:solidFill>
                  <a:srgbClr val="002060"/>
                </a:solidFill>
              </a:rPr>
              <a:t>Automating repetitive tasks </a:t>
            </a:r>
            <a:r>
              <a:rPr lang="en-US" sz="2200" dirty="0"/>
              <a:t>using Python scripts.</a:t>
            </a:r>
          </a:p>
          <a:p>
            <a:pPr marL="457200" indent="-457200">
              <a:buFont typeface="+mj-lt"/>
              <a:buAutoNum type="arabicPeriod"/>
            </a:pPr>
            <a:r>
              <a:rPr lang="en-US" sz="2200" b="1" dirty="0"/>
              <a:t>Game Development</a:t>
            </a:r>
            <a:r>
              <a:rPr lang="en-US" sz="2200" dirty="0"/>
              <a:t>: Using libraries like </a:t>
            </a:r>
            <a:r>
              <a:rPr lang="en-US" sz="2200" b="1" dirty="0" err="1">
                <a:solidFill>
                  <a:srgbClr val="002060"/>
                </a:solidFill>
              </a:rPr>
              <a:t>Pygame</a:t>
            </a:r>
            <a:r>
              <a:rPr lang="en-US" sz="2200" dirty="0"/>
              <a:t>.</a:t>
            </a:r>
          </a:p>
          <a:p>
            <a:pPr marL="457200" indent="-457200">
              <a:buFont typeface="+mj-lt"/>
              <a:buAutoNum type="arabicPeriod"/>
            </a:pPr>
            <a:r>
              <a:rPr lang="en-US" sz="2200" b="1" dirty="0"/>
              <a:t>Scientific Computing</a:t>
            </a:r>
            <a:r>
              <a:rPr lang="en-US" sz="2200" dirty="0"/>
              <a:t>: Libraries like </a:t>
            </a:r>
            <a:r>
              <a:rPr lang="en-US" sz="2200" b="1" dirty="0">
                <a:solidFill>
                  <a:srgbClr val="002060"/>
                </a:solidFill>
              </a:rPr>
              <a:t>SciPy</a:t>
            </a:r>
            <a:r>
              <a:rPr lang="en-US" sz="2200" dirty="0"/>
              <a:t> and </a:t>
            </a:r>
            <a:r>
              <a:rPr lang="en-US" sz="2200" b="1" dirty="0" err="1">
                <a:solidFill>
                  <a:srgbClr val="002060"/>
                </a:solidFill>
              </a:rPr>
              <a:t>SymPy</a:t>
            </a:r>
            <a:r>
              <a:rPr lang="en-US" sz="2200" dirty="0"/>
              <a:t> are used for simulations and computations.</a:t>
            </a:r>
          </a:p>
          <a:p>
            <a:pPr marL="457200" indent="-457200">
              <a:buFont typeface="+mj-lt"/>
              <a:buAutoNum type="arabicPeriod"/>
            </a:pPr>
            <a:r>
              <a:rPr lang="en-US" sz="2200" b="1" dirty="0"/>
              <a:t>Software Development</a:t>
            </a:r>
            <a:r>
              <a:rPr lang="en-US" sz="2200" dirty="0"/>
              <a:t>: For prototyping and backend development.</a:t>
            </a:r>
          </a:p>
          <a:p>
            <a:pPr marL="0" indent="0">
              <a:buNone/>
            </a:pPr>
            <a:endParaRPr lang="en-IN" sz="2400" dirty="0"/>
          </a:p>
        </p:txBody>
      </p:sp>
    </p:spTree>
    <p:extLst>
      <p:ext uri="{BB962C8B-B14F-4D97-AF65-F5344CB8AC3E}">
        <p14:creationId xmlns:p14="http://schemas.microsoft.com/office/powerpoint/2010/main" val="3288260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CEF0-84DA-C349-BECB-951397357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7AC5D-D562-6CB0-A46A-D66053D9749D}"/>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Python Tokens:</a:t>
            </a:r>
          </a:p>
          <a:p>
            <a:pPr marL="0" indent="0">
              <a:buNone/>
            </a:pPr>
            <a:r>
              <a:rPr lang="en-US" sz="2400" dirty="0"/>
              <a:t>In Python, </a:t>
            </a:r>
            <a:r>
              <a:rPr lang="en-US" sz="2400" b="1" dirty="0"/>
              <a:t>tokens</a:t>
            </a:r>
            <a:r>
              <a:rPr lang="en-US" sz="2400" dirty="0"/>
              <a:t> are the smallest units of the program that have a meaningful role. Python breaks every program into these tokens during the lexical analysis phase.</a:t>
            </a:r>
          </a:p>
          <a:p>
            <a:pPr marL="0" indent="0">
              <a:buNone/>
            </a:pPr>
            <a:r>
              <a:rPr lang="en-US" sz="2400" dirty="0"/>
              <a:t>There are </a:t>
            </a:r>
            <a:r>
              <a:rPr lang="en-US" sz="2400" b="1" dirty="0"/>
              <a:t>5 types of Python tokens</a:t>
            </a:r>
            <a:r>
              <a:rPr lang="en-US" sz="2400" dirty="0"/>
              <a:t>:</a:t>
            </a:r>
          </a:p>
          <a:p>
            <a:pPr marL="457200" indent="-457200">
              <a:buAutoNum type="arabicPeriod"/>
            </a:pPr>
            <a:r>
              <a:rPr lang="en-IN" sz="2400" dirty="0"/>
              <a:t>Keywords</a:t>
            </a:r>
            <a:endParaRPr lang="en-US" sz="2400" dirty="0"/>
          </a:p>
          <a:p>
            <a:pPr marL="457200" indent="-457200">
              <a:buAutoNum type="arabicPeriod"/>
            </a:pPr>
            <a:r>
              <a:rPr lang="en-IN" sz="2400" dirty="0"/>
              <a:t>Identifiers</a:t>
            </a:r>
            <a:endParaRPr lang="en-US" sz="2400" dirty="0"/>
          </a:p>
          <a:p>
            <a:pPr marL="457200" indent="-457200">
              <a:buAutoNum type="arabicPeriod"/>
            </a:pPr>
            <a:r>
              <a:rPr lang="en-IN" sz="2400" dirty="0"/>
              <a:t>Literals</a:t>
            </a:r>
          </a:p>
          <a:p>
            <a:pPr lvl="1"/>
            <a:r>
              <a:rPr lang="en-IN" sz="2000" dirty="0"/>
              <a:t>String Literals</a:t>
            </a:r>
          </a:p>
          <a:p>
            <a:pPr lvl="1"/>
            <a:r>
              <a:rPr lang="en-IN" sz="2000" dirty="0"/>
              <a:t>Numeric Literals</a:t>
            </a:r>
          </a:p>
          <a:p>
            <a:pPr lvl="1"/>
            <a:r>
              <a:rPr lang="en-IN" sz="2000" dirty="0"/>
              <a:t>Boolean Literals</a:t>
            </a:r>
          </a:p>
          <a:p>
            <a:pPr lvl="1"/>
            <a:r>
              <a:rPr lang="en-IN" sz="2000" dirty="0"/>
              <a:t>Special Literal (None)</a:t>
            </a:r>
          </a:p>
          <a:p>
            <a:pPr lvl="1"/>
            <a:r>
              <a:rPr lang="en-IN" sz="2000" dirty="0"/>
              <a:t>Collection Literals</a:t>
            </a:r>
          </a:p>
          <a:p>
            <a:pPr marL="457200" indent="-457200">
              <a:buAutoNum type="arabicPeriod"/>
            </a:pPr>
            <a:r>
              <a:rPr lang="en-IN" sz="2400" dirty="0"/>
              <a:t>Operators</a:t>
            </a:r>
          </a:p>
          <a:p>
            <a:pPr marL="457200" indent="-457200">
              <a:buAutoNum type="arabicPeriod"/>
            </a:pPr>
            <a:r>
              <a:rPr lang="en-IN" sz="2400" dirty="0"/>
              <a:t>Punctuators</a:t>
            </a:r>
          </a:p>
          <a:p>
            <a:pPr marL="457200" indent="-457200">
              <a:buAutoNum type="arabicPeriod"/>
            </a:pPr>
            <a:endParaRPr lang="en-IN" sz="2600" dirty="0"/>
          </a:p>
        </p:txBody>
      </p:sp>
    </p:spTree>
    <p:extLst>
      <p:ext uri="{BB962C8B-B14F-4D97-AF65-F5344CB8AC3E}">
        <p14:creationId xmlns:p14="http://schemas.microsoft.com/office/powerpoint/2010/main" val="859050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1CFDC-81BF-F55E-A740-4707463AF6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3A04F-47FF-27F1-31D5-1BCBA181FBCB}"/>
              </a:ext>
            </a:extLst>
          </p:cNvPr>
          <p:cNvSpPr>
            <a:spLocks noGrp="1"/>
          </p:cNvSpPr>
          <p:nvPr>
            <p:ph idx="1"/>
          </p:nvPr>
        </p:nvSpPr>
        <p:spPr>
          <a:xfrm>
            <a:off x="777240" y="592183"/>
            <a:ext cx="10659110" cy="5584780"/>
          </a:xfrm>
        </p:spPr>
        <p:txBody>
          <a:bodyPr>
            <a:normAutofit/>
          </a:bodyPr>
          <a:lstStyle/>
          <a:p>
            <a:pPr marL="0" indent="0">
              <a:buNone/>
            </a:pPr>
            <a:r>
              <a:rPr lang="en-US" sz="2400" b="1" dirty="0"/>
              <a:t>Interpretation in Python</a:t>
            </a:r>
          </a:p>
          <a:p>
            <a:pPr marL="0" indent="0">
              <a:buNone/>
            </a:pPr>
            <a:r>
              <a:rPr lang="en-US" sz="2400" dirty="0"/>
              <a:t>The </a:t>
            </a:r>
            <a:r>
              <a:rPr lang="en-US" sz="2400" b="1" dirty="0">
                <a:solidFill>
                  <a:srgbClr val="C00000"/>
                </a:solidFill>
              </a:rPr>
              <a:t>bytecode</a:t>
            </a:r>
            <a:r>
              <a:rPr lang="en-US" sz="2400" dirty="0"/>
              <a:t> produced by the compilation step is executed by the </a:t>
            </a:r>
            <a:r>
              <a:rPr lang="en-US" sz="2400" b="1" dirty="0"/>
              <a:t>Python Virtual Machine (</a:t>
            </a:r>
            <a:r>
              <a:rPr lang="en-US" sz="2400" b="1" dirty="0">
                <a:solidFill>
                  <a:srgbClr val="C00000"/>
                </a:solidFill>
              </a:rPr>
              <a:t>PVM</a:t>
            </a:r>
            <a:r>
              <a:rPr lang="en-US" sz="2400" b="1" dirty="0"/>
              <a:t>)</a:t>
            </a:r>
            <a:r>
              <a:rPr lang="en-US" sz="2400" dirty="0"/>
              <a:t>. The PVM </a:t>
            </a:r>
            <a:r>
              <a:rPr lang="en-US" sz="2400" b="1" dirty="0"/>
              <a:t>interprets the bytecode </a:t>
            </a:r>
            <a:r>
              <a:rPr lang="en-US" sz="2400" b="1" dirty="0">
                <a:solidFill>
                  <a:srgbClr val="C00000"/>
                </a:solidFill>
              </a:rPr>
              <a:t>line by line</a:t>
            </a:r>
            <a:r>
              <a:rPr lang="en-US" sz="2400" dirty="0">
                <a:solidFill>
                  <a:srgbClr val="C00000"/>
                </a:solidFill>
              </a:rPr>
              <a:t> </a:t>
            </a:r>
            <a:r>
              <a:rPr lang="en-US" sz="2400" dirty="0"/>
              <a:t>and </a:t>
            </a:r>
            <a:r>
              <a:rPr lang="en-US" sz="2400" b="1" dirty="0">
                <a:solidFill>
                  <a:srgbClr val="C00000"/>
                </a:solidFill>
              </a:rPr>
              <a:t>executes it</a:t>
            </a:r>
            <a:r>
              <a:rPr lang="en-US" sz="2400" dirty="0"/>
              <a:t>. This is what gives Python its </a:t>
            </a:r>
            <a:r>
              <a:rPr lang="en-US" sz="2400" b="1" dirty="0">
                <a:solidFill>
                  <a:srgbClr val="C00000"/>
                </a:solidFill>
              </a:rPr>
              <a:t>"interpreted" </a:t>
            </a:r>
            <a:r>
              <a:rPr lang="en-US" sz="2400" dirty="0"/>
              <a:t>behavior.</a:t>
            </a:r>
          </a:p>
          <a:p>
            <a:pPr marL="0" indent="0">
              <a:buNone/>
            </a:pPr>
            <a:endParaRPr lang="en-US" sz="2000" b="1" dirty="0"/>
          </a:p>
          <a:p>
            <a:pPr marL="0" indent="0">
              <a:buNone/>
            </a:pPr>
            <a:r>
              <a:rPr lang="en-US" sz="2400" b="1" dirty="0"/>
              <a:t>Key Points</a:t>
            </a:r>
          </a:p>
          <a:p>
            <a:pPr>
              <a:buFont typeface="Arial" panose="020B0604020202020204" pitchFamily="34" charset="0"/>
              <a:buChar char="•"/>
            </a:pPr>
            <a:r>
              <a:rPr lang="en-US" sz="2400" dirty="0"/>
              <a:t>Python is </a:t>
            </a:r>
            <a:r>
              <a:rPr lang="en-US" sz="2400" b="1" dirty="0">
                <a:solidFill>
                  <a:srgbClr val="C00000"/>
                </a:solidFill>
              </a:rPr>
              <a:t>not a purely compiled language</a:t>
            </a:r>
            <a:r>
              <a:rPr lang="en-US" sz="2400" dirty="0">
                <a:solidFill>
                  <a:srgbClr val="C00000"/>
                </a:solidFill>
              </a:rPr>
              <a:t> </a:t>
            </a:r>
            <a:r>
              <a:rPr lang="en-US" sz="2400" dirty="0"/>
              <a:t>like C or C++, where code is compiled into machine code before execution.</a:t>
            </a:r>
          </a:p>
          <a:p>
            <a:pPr>
              <a:buFont typeface="Arial" panose="020B0604020202020204" pitchFamily="34" charset="0"/>
              <a:buChar char="•"/>
            </a:pPr>
            <a:r>
              <a:rPr lang="en-US" sz="2400" dirty="0"/>
              <a:t>Python is </a:t>
            </a:r>
            <a:r>
              <a:rPr lang="en-US" sz="2400" b="1" dirty="0">
                <a:solidFill>
                  <a:srgbClr val="C00000"/>
                </a:solidFill>
              </a:rPr>
              <a:t>not a purely interpreted language</a:t>
            </a:r>
            <a:r>
              <a:rPr lang="en-US" sz="2400" dirty="0">
                <a:solidFill>
                  <a:srgbClr val="C00000"/>
                </a:solidFill>
              </a:rPr>
              <a:t> </a:t>
            </a:r>
            <a:r>
              <a:rPr lang="en-US" sz="2400" dirty="0"/>
              <a:t>like early versions of BASIC, which execute source code directly without compiling it.</a:t>
            </a:r>
          </a:p>
          <a:p>
            <a:pPr>
              <a:buFont typeface="Arial" panose="020B0604020202020204" pitchFamily="34" charset="0"/>
              <a:buChar char="•"/>
            </a:pPr>
            <a:r>
              <a:rPr lang="en-US" sz="2400" dirty="0"/>
              <a:t>Instead, Python uses a </a:t>
            </a:r>
            <a:r>
              <a:rPr lang="en-US" sz="2400" b="1" dirty="0">
                <a:solidFill>
                  <a:srgbClr val="002060"/>
                </a:solidFill>
              </a:rPr>
              <a:t>hybrid model</a:t>
            </a:r>
            <a:r>
              <a:rPr lang="en-US" sz="2400" dirty="0"/>
              <a:t>: it compiles source code to bytecode (a form of intermediate code), which is then interpreted.</a:t>
            </a:r>
          </a:p>
          <a:p>
            <a:pPr marL="0" indent="0">
              <a:buNone/>
            </a:pPr>
            <a:endParaRPr lang="en-IN" sz="2400" dirty="0"/>
          </a:p>
        </p:txBody>
      </p:sp>
    </p:spTree>
    <p:extLst>
      <p:ext uri="{BB962C8B-B14F-4D97-AF65-F5344CB8AC3E}">
        <p14:creationId xmlns:p14="http://schemas.microsoft.com/office/powerpoint/2010/main" val="448902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8036-C059-DC54-1C0D-F38FC653A3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50BEF-517E-6E06-8E1B-60B7E150B76B}"/>
              </a:ext>
            </a:extLst>
          </p:cNvPr>
          <p:cNvSpPr>
            <a:spLocks noGrp="1"/>
          </p:cNvSpPr>
          <p:nvPr>
            <p:ph idx="1"/>
          </p:nvPr>
        </p:nvSpPr>
        <p:spPr>
          <a:xfrm>
            <a:off x="777240" y="592183"/>
            <a:ext cx="10659110" cy="5584780"/>
          </a:xfrm>
        </p:spPr>
        <p:txBody>
          <a:bodyPr>
            <a:normAutofit/>
          </a:bodyPr>
          <a:lstStyle/>
          <a:p>
            <a:pPr marL="0" indent="0">
              <a:buNone/>
            </a:pPr>
            <a:r>
              <a:rPr lang="en-US" sz="2400" b="1" dirty="0"/>
              <a:t>How Python is </a:t>
            </a:r>
            <a:r>
              <a:rPr lang="en-US" sz="2400" b="1" dirty="0">
                <a:solidFill>
                  <a:srgbClr val="C00000"/>
                </a:solidFill>
              </a:rPr>
              <a:t>Compiled</a:t>
            </a:r>
            <a:r>
              <a:rPr lang="en-US" sz="2400" b="1" dirty="0"/>
              <a:t> and </a:t>
            </a:r>
            <a:r>
              <a:rPr lang="en-US" sz="2400" b="1" dirty="0">
                <a:solidFill>
                  <a:srgbClr val="C00000"/>
                </a:solidFill>
              </a:rPr>
              <a:t>Interpreted</a:t>
            </a:r>
            <a:r>
              <a:rPr lang="en-US" sz="2400" b="1" dirty="0"/>
              <a:t>:</a:t>
            </a:r>
          </a:p>
          <a:p>
            <a:pPr marL="0" indent="0">
              <a:buNone/>
            </a:pPr>
            <a:r>
              <a:rPr lang="en-US" sz="2400" dirty="0"/>
              <a:t>Python is often described as both a compiled and an interpreted language, depending on how you look at its execution process. </a:t>
            </a:r>
          </a:p>
          <a:p>
            <a:pPr marL="0" indent="0">
              <a:buNone/>
            </a:pPr>
            <a:r>
              <a:rPr lang="en-US" sz="2400" b="1" dirty="0"/>
              <a:t>Compilation in Python:</a:t>
            </a:r>
          </a:p>
          <a:p>
            <a:pPr marL="0" indent="0">
              <a:buNone/>
            </a:pPr>
            <a:r>
              <a:rPr lang="en-US" sz="2400" dirty="0"/>
              <a:t>When you </a:t>
            </a:r>
            <a:r>
              <a:rPr lang="en-US" sz="2400" b="1" dirty="0">
                <a:solidFill>
                  <a:srgbClr val="C00000"/>
                </a:solidFill>
              </a:rPr>
              <a:t>run</a:t>
            </a:r>
            <a:r>
              <a:rPr lang="en-US" sz="2400" dirty="0"/>
              <a:t> a Python program, it first goes through a </a:t>
            </a:r>
            <a:r>
              <a:rPr lang="en-US" sz="2400" b="1" dirty="0"/>
              <a:t>compilation step</a:t>
            </a:r>
            <a:r>
              <a:rPr lang="en-US" sz="2400" dirty="0"/>
              <a:t>. </a:t>
            </a:r>
          </a:p>
          <a:p>
            <a:pPr marL="0" indent="0">
              <a:buNone/>
            </a:pPr>
            <a:r>
              <a:rPr lang="en-US" sz="2400" dirty="0"/>
              <a:t>The </a:t>
            </a:r>
            <a:r>
              <a:rPr lang="en-US" sz="2400" b="1" dirty="0">
                <a:solidFill>
                  <a:srgbClr val="0070C0"/>
                </a:solidFill>
              </a:rPr>
              <a:t>Python interpreter </a:t>
            </a:r>
            <a:r>
              <a:rPr lang="en-US" sz="2400" dirty="0"/>
              <a:t>compiles the source code (.</a:t>
            </a:r>
            <a:r>
              <a:rPr lang="en-US" sz="2400" b="1" dirty="0" err="1">
                <a:solidFill>
                  <a:srgbClr val="C00000"/>
                </a:solidFill>
              </a:rPr>
              <a:t>py</a:t>
            </a:r>
            <a:r>
              <a:rPr lang="en-US" sz="2400" dirty="0"/>
              <a:t> file) into </a:t>
            </a:r>
            <a:r>
              <a:rPr lang="en-US" sz="2400" b="1" dirty="0">
                <a:solidFill>
                  <a:srgbClr val="0070C0"/>
                </a:solidFill>
              </a:rPr>
              <a:t>bytecode</a:t>
            </a:r>
            <a:r>
              <a:rPr lang="en-US" sz="2400" dirty="0"/>
              <a:t> (</a:t>
            </a:r>
            <a:r>
              <a:rPr lang="en-US" sz="2400" b="1" dirty="0"/>
              <a:t>a lower-level, </a:t>
            </a:r>
            <a:r>
              <a:rPr lang="en-US" sz="2400" b="1" dirty="0">
                <a:solidFill>
                  <a:srgbClr val="C00000"/>
                </a:solidFill>
              </a:rPr>
              <a:t>platform-independent</a:t>
            </a:r>
            <a:r>
              <a:rPr lang="en-US" sz="2400" b="1" dirty="0"/>
              <a:t> representation</a:t>
            </a:r>
            <a:r>
              <a:rPr lang="en-US" sz="2400" dirty="0"/>
              <a:t>). This bytecode is stored in .</a:t>
            </a:r>
            <a:r>
              <a:rPr lang="en-US" sz="2400" b="1" dirty="0" err="1">
                <a:solidFill>
                  <a:srgbClr val="C00000"/>
                </a:solidFill>
              </a:rPr>
              <a:t>pyc</a:t>
            </a:r>
            <a:r>
              <a:rPr lang="en-US" sz="2400" dirty="0"/>
              <a:t> files (in the __</a:t>
            </a:r>
            <a:r>
              <a:rPr lang="en-US" sz="2400" dirty="0" err="1"/>
              <a:t>pycache</a:t>
            </a:r>
            <a:r>
              <a:rPr lang="en-US" sz="2400" dirty="0"/>
              <a:t>__ directory).</a:t>
            </a:r>
          </a:p>
          <a:p>
            <a:pPr marL="0" indent="0">
              <a:buNone/>
            </a:pPr>
            <a:endParaRPr lang="en-US" sz="2400" dirty="0"/>
          </a:p>
          <a:p>
            <a:pPr marL="0" indent="0">
              <a:buNone/>
            </a:pPr>
            <a:r>
              <a:rPr lang="en-US" sz="2400" b="1" dirty="0"/>
              <a:t>Note:</a:t>
            </a:r>
          </a:p>
          <a:p>
            <a:pPr lvl="1"/>
            <a:r>
              <a:rPr lang="en-US" sz="2200" dirty="0"/>
              <a:t>This compilation step is </a:t>
            </a:r>
            <a:r>
              <a:rPr lang="en-US" sz="2200" b="1" dirty="0"/>
              <a:t>implicit</a:t>
            </a:r>
            <a:r>
              <a:rPr lang="en-US" sz="2200" dirty="0"/>
              <a:t> and </a:t>
            </a:r>
            <a:r>
              <a:rPr lang="en-US" sz="2200" b="1" dirty="0"/>
              <a:t>happens </a:t>
            </a:r>
            <a:r>
              <a:rPr lang="en-US" sz="2200" b="1" dirty="0">
                <a:solidFill>
                  <a:srgbClr val="C00000"/>
                </a:solidFill>
              </a:rPr>
              <a:t>behind the scenes</a:t>
            </a:r>
            <a:r>
              <a:rPr lang="en-US" sz="2200" dirty="0"/>
              <a:t>.</a:t>
            </a:r>
          </a:p>
          <a:p>
            <a:pPr lvl="1"/>
            <a:r>
              <a:rPr lang="en-US" sz="2200" dirty="0"/>
              <a:t>The </a:t>
            </a:r>
            <a:r>
              <a:rPr lang="en-US" sz="2200" b="1" dirty="0"/>
              <a:t>bytecode is not directly executed by your machine</a:t>
            </a:r>
            <a:r>
              <a:rPr lang="en-US" sz="2200" dirty="0"/>
              <a:t>; it is executed by the Python interpreter.</a:t>
            </a:r>
            <a:endParaRPr lang="en-IN" sz="2200" dirty="0"/>
          </a:p>
        </p:txBody>
      </p:sp>
    </p:spTree>
    <p:extLst>
      <p:ext uri="{BB962C8B-B14F-4D97-AF65-F5344CB8AC3E}">
        <p14:creationId xmlns:p14="http://schemas.microsoft.com/office/powerpoint/2010/main" val="659511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B481-2F1C-05FC-DF2F-3A47ED3C9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BB49B-FF1C-A453-058B-28EB3590C90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Compiler</a:t>
            </a:r>
            <a:r>
              <a:rPr lang="en-US" sz="2400" b="1" dirty="0"/>
              <a:t>?</a:t>
            </a:r>
          </a:p>
          <a:p>
            <a:r>
              <a:rPr lang="en-US" sz="2400" dirty="0"/>
              <a:t>A </a:t>
            </a:r>
            <a:r>
              <a:rPr lang="en-US" sz="2400" b="1" dirty="0"/>
              <a:t>compiler</a:t>
            </a:r>
            <a:r>
              <a:rPr lang="en-US" sz="2400" dirty="0"/>
              <a:t> is a </a:t>
            </a:r>
            <a:r>
              <a:rPr lang="en-US" sz="2400" b="1" dirty="0">
                <a:solidFill>
                  <a:srgbClr val="002060"/>
                </a:solidFill>
              </a:rPr>
              <a:t>program</a:t>
            </a:r>
            <a:r>
              <a:rPr lang="en-US" sz="2400" dirty="0"/>
              <a:t> that </a:t>
            </a:r>
            <a:r>
              <a:rPr lang="en-US" sz="2400" b="1" dirty="0"/>
              <a:t>translates the </a:t>
            </a:r>
            <a:r>
              <a:rPr lang="en-US" sz="2400" b="1" dirty="0">
                <a:solidFill>
                  <a:srgbClr val="C00000"/>
                </a:solidFill>
              </a:rPr>
              <a:t>entire</a:t>
            </a:r>
            <a:r>
              <a:rPr lang="en-US" sz="2400" b="1" dirty="0"/>
              <a:t> source code </a:t>
            </a:r>
            <a:r>
              <a:rPr lang="en-US" sz="2400" dirty="0"/>
              <a:t>of a programming language into </a:t>
            </a:r>
            <a:r>
              <a:rPr lang="en-US" sz="2400" b="1" dirty="0">
                <a:solidFill>
                  <a:srgbClr val="002060"/>
                </a:solidFill>
              </a:rPr>
              <a:t>machine code </a:t>
            </a:r>
            <a:r>
              <a:rPr lang="en-US" sz="2400" dirty="0"/>
              <a:t>or </a:t>
            </a:r>
            <a:r>
              <a:rPr lang="en-US" sz="2400" b="1" dirty="0">
                <a:solidFill>
                  <a:srgbClr val="002060"/>
                </a:solidFill>
              </a:rPr>
              <a:t>intermediate code </a:t>
            </a:r>
            <a:r>
              <a:rPr lang="en-US" sz="2400" dirty="0"/>
              <a:t>before execution. The compiled code is then executed directly by the </a:t>
            </a:r>
            <a:r>
              <a:rPr lang="en-US" sz="2400" b="1" dirty="0"/>
              <a:t>computer's processor</a:t>
            </a:r>
            <a:r>
              <a:rPr lang="en-US" sz="2400" dirty="0"/>
              <a:t>.</a:t>
            </a:r>
          </a:p>
          <a:p>
            <a:r>
              <a:rPr lang="en-IN" sz="2000" b="1" dirty="0"/>
              <a:t>Example: C Language</a:t>
            </a:r>
          </a:p>
          <a:p>
            <a:endParaRPr lang="en-IN" b="1" dirty="0"/>
          </a:p>
          <a:p>
            <a:endParaRPr lang="en-IN" sz="2000" b="1" dirty="0"/>
          </a:p>
          <a:p>
            <a:endParaRPr lang="en-IN" b="1" dirty="0"/>
          </a:p>
          <a:p>
            <a:endParaRPr lang="en-IN" sz="2000" b="1" dirty="0"/>
          </a:p>
          <a:p>
            <a:endParaRPr lang="en-IN" b="1" dirty="0"/>
          </a:p>
          <a:p>
            <a:endParaRPr lang="en-IN" sz="2000" b="1" dirty="0"/>
          </a:p>
          <a:p>
            <a:endParaRPr lang="en-IN" b="1" dirty="0"/>
          </a:p>
          <a:p>
            <a:r>
              <a:rPr lang="en-US" sz="2400" b="1" dirty="0"/>
              <a:t>Process: </a:t>
            </a:r>
            <a:r>
              <a:rPr lang="en-US" sz="2400" dirty="0"/>
              <a:t>A C compiler (like </a:t>
            </a:r>
            <a:r>
              <a:rPr lang="en-US" sz="2400" b="1" dirty="0">
                <a:solidFill>
                  <a:srgbClr val="C00000"/>
                </a:solidFill>
              </a:rPr>
              <a:t>GCC</a:t>
            </a:r>
            <a:r>
              <a:rPr lang="en-US" sz="2400" dirty="0"/>
              <a:t>) compiles the code into a machine-readable </a:t>
            </a:r>
            <a:r>
              <a:rPr lang="en-US" sz="2400" b="1" dirty="0">
                <a:solidFill>
                  <a:srgbClr val="C00000"/>
                </a:solidFill>
              </a:rPr>
              <a:t>.exe </a:t>
            </a:r>
            <a:r>
              <a:rPr lang="en-US" sz="2400" dirty="0"/>
              <a:t>file, which can then be </a:t>
            </a:r>
            <a:r>
              <a:rPr lang="en-US" sz="2400" b="1" dirty="0"/>
              <a:t>executed</a:t>
            </a:r>
            <a:r>
              <a:rPr lang="en-US" sz="2400" dirty="0"/>
              <a:t>.</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6D15F367-3DAB-8A2B-89F0-3BA81A188A05}"/>
              </a:ext>
            </a:extLst>
          </p:cNvPr>
          <p:cNvPicPr>
            <a:picLocks noChangeAspect="1"/>
          </p:cNvPicPr>
          <p:nvPr/>
        </p:nvPicPr>
        <p:blipFill>
          <a:blip r:embed="rId2"/>
          <a:stretch>
            <a:fillRect/>
          </a:stretch>
        </p:blipFill>
        <p:spPr>
          <a:xfrm>
            <a:off x="2568181" y="2602599"/>
            <a:ext cx="5628762" cy="2566245"/>
          </a:xfrm>
          <a:prstGeom prst="rect">
            <a:avLst/>
          </a:prstGeom>
        </p:spPr>
      </p:pic>
    </p:spTree>
    <p:extLst>
      <p:ext uri="{BB962C8B-B14F-4D97-AF65-F5344CB8AC3E}">
        <p14:creationId xmlns:p14="http://schemas.microsoft.com/office/powerpoint/2010/main" val="1647278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27339-7AAE-6E8A-CE2F-1DD1F5FCDC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D70B2-B6F8-C933-A352-6DE9345A4B5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Interpreter?</a:t>
            </a:r>
          </a:p>
          <a:p>
            <a:r>
              <a:rPr lang="en-US" sz="2400" dirty="0"/>
              <a:t>An </a:t>
            </a:r>
            <a:r>
              <a:rPr lang="en-US" sz="2400" b="1" dirty="0"/>
              <a:t>interpreter</a:t>
            </a:r>
            <a:r>
              <a:rPr lang="en-US" sz="2400" dirty="0"/>
              <a:t> </a:t>
            </a:r>
            <a:r>
              <a:rPr lang="en-US" sz="2400" b="1" dirty="0">
                <a:solidFill>
                  <a:srgbClr val="C00000"/>
                </a:solidFill>
              </a:rPr>
              <a:t>is a program </a:t>
            </a:r>
            <a:r>
              <a:rPr lang="en-US" sz="2400" dirty="0"/>
              <a:t>that </a:t>
            </a:r>
            <a:r>
              <a:rPr lang="en-US" sz="2400" b="1" dirty="0"/>
              <a:t>executes code </a:t>
            </a:r>
            <a:r>
              <a:rPr lang="en-US" sz="2400" b="1" dirty="0">
                <a:solidFill>
                  <a:srgbClr val="C00000"/>
                </a:solidFill>
              </a:rPr>
              <a:t>line by line</a:t>
            </a:r>
            <a:r>
              <a:rPr lang="en-US" sz="2400" dirty="0"/>
              <a:t>, </a:t>
            </a:r>
            <a:r>
              <a:rPr lang="en-US" sz="2400" b="1" dirty="0"/>
              <a:t>translating it directly into machine code as it runs.</a:t>
            </a:r>
          </a:p>
          <a:p>
            <a:r>
              <a:rPr lang="en-IN" sz="2400" b="1" dirty="0"/>
              <a:t>Example: Python:</a:t>
            </a:r>
          </a:p>
          <a:p>
            <a:endParaRPr lang="en-IN" sz="2400" b="1" dirty="0"/>
          </a:p>
          <a:p>
            <a:endParaRPr lang="en-IN" sz="2400" b="1" dirty="0"/>
          </a:p>
          <a:p>
            <a:endParaRPr lang="en-IN" sz="2400" b="1" dirty="0"/>
          </a:p>
          <a:p>
            <a:r>
              <a:rPr lang="en-US" sz="2400" b="1" dirty="0"/>
              <a:t>Process: </a:t>
            </a:r>
            <a:r>
              <a:rPr lang="en-US" sz="2400" dirty="0"/>
              <a:t>The Python </a:t>
            </a:r>
            <a:r>
              <a:rPr lang="en-US" sz="2400" b="1" dirty="0"/>
              <a:t>interpreter</a:t>
            </a:r>
            <a:r>
              <a:rPr lang="en-US" sz="2400" dirty="0"/>
              <a:t> reads the script </a:t>
            </a:r>
            <a:r>
              <a:rPr lang="en-US" sz="2400" b="1" dirty="0">
                <a:solidFill>
                  <a:srgbClr val="C00000"/>
                </a:solidFill>
              </a:rPr>
              <a:t>line by line </a:t>
            </a:r>
            <a:r>
              <a:rPr lang="en-US" sz="2400" dirty="0"/>
              <a:t>and executes it immediately.</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D3937C38-0DBE-40D1-3A9F-E9B94D58545B}"/>
              </a:ext>
            </a:extLst>
          </p:cNvPr>
          <p:cNvPicPr>
            <a:picLocks noChangeAspect="1"/>
          </p:cNvPicPr>
          <p:nvPr/>
        </p:nvPicPr>
        <p:blipFill>
          <a:blip r:embed="rId2"/>
          <a:stretch>
            <a:fillRect/>
          </a:stretch>
        </p:blipFill>
        <p:spPr>
          <a:xfrm>
            <a:off x="2510868" y="2589729"/>
            <a:ext cx="4717247" cy="724492"/>
          </a:xfrm>
          <a:prstGeom prst="rect">
            <a:avLst/>
          </a:prstGeom>
        </p:spPr>
      </p:pic>
    </p:spTree>
    <p:extLst>
      <p:ext uri="{BB962C8B-B14F-4D97-AF65-F5344CB8AC3E}">
        <p14:creationId xmlns:p14="http://schemas.microsoft.com/office/powerpoint/2010/main" val="3104394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1B192-5489-F76D-58CF-B0ECE86EAE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C904A-22A6-A67E-D1E4-F1886E55BBDB}"/>
              </a:ext>
            </a:extLst>
          </p:cNvPr>
          <p:cNvSpPr>
            <a:spLocks noGrp="1"/>
          </p:cNvSpPr>
          <p:nvPr>
            <p:ph idx="1"/>
          </p:nvPr>
        </p:nvSpPr>
        <p:spPr>
          <a:xfrm>
            <a:off x="702853" y="772886"/>
            <a:ext cx="10798758" cy="5301344"/>
          </a:xfrm>
        </p:spPr>
        <p:txBody>
          <a:bodyPr>
            <a:normAutofit/>
          </a:bodyPr>
          <a:lstStyle/>
          <a:p>
            <a:pPr>
              <a:buNone/>
            </a:pPr>
            <a:r>
              <a:rPr lang="en-US" sz="2800" b="1" dirty="0"/>
              <a:t>📘 Definition: Python for </a:t>
            </a:r>
            <a:r>
              <a:rPr lang="en-US" sz="2800" b="1" dirty="0">
                <a:solidFill>
                  <a:srgbClr val="002060"/>
                </a:solidFill>
              </a:rPr>
              <a:t>Data Analysis</a:t>
            </a:r>
          </a:p>
          <a:p>
            <a:pPr>
              <a:buNone/>
            </a:pPr>
            <a:r>
              <a:rPr lang="en-US" sz="2400" b="1" dirty="0"/>
              <a:t>Python for Data Analysis</a:t>
            </a:r>
            <a:r>
              <a:rPr lang="en-US" sz="2400" dirty="0"/>
              <a:t> refers to the use of the Python programming language to </a:t>
            </a:r>
            <a:r>
              <a:rPr lang="en-US" sz="2400" b="1" dirty="0">
                <a:solidFill>
                  <a:schemeClr val="tx2">
                    <a:lumMod val="75000"/>
                    <a:lumOff val="25000"/>
                  </a:schemeClr>
                </a:solidFill>
              </a:rPr>
              <a:t>explore</a:t>
            </a:r>
            <a:r>
              <a:rPr lang="en-US" sz="2400" dirty="0"/>
              <a:t>, </a:t>
            </a:r>
            <a:r>
              <a:rPr lang="en-US" sz="2400" b="1" dirty="0">
                <a:solidFill>
                  <a:schemeClr val="tx2">
                    <a:lumMod val="75000"/>
                    <a:lumOff val="25000"/>
                  </a:schemeClr>
                </a:solidFill>
              </a:rPr>
              <a:t>clean</a:t>
            </a:r>
            <a:r>
              <a:rPr lang="en-US" sz="2400" dirty="0"/>
              <a:t>, </a:t>
            </a:r>
            <a:r>
              <a:rPr lang="en-US" sz="2400" b="1" dirty="0">
                <a:solidFill>
                  <a:schemeClr val="tx2">
                    <a:lumMod val="75000"/>
                    <a:lumOff val="25000"/>
                  </a:schemeClr>
                </a:solidFill>
              </a:rPr>
              <a:t>transform</a:t>
            </a:r>
            <a:r>
              <a:rPr lang="en-US" sz="2400" dirty="0"/>
              <a:t>, </a:t>
            </a:r>
            <a:r>
              <a:rPr lang="en-US" sz="2400" b="1" dirty="0">
                <a:solidFill>
                  <a:schemeClr val="tx2">
                    <a:lumMod val="75000"/>
                    <a:lumOff val="25000"/>
                  </a:schemeClr>
                </a:solidFill>
              </a:rPr>
              <a:t>visualize</a:t>
            </a:r>
            <a:r>
              <a:rPr lang="en-US" sz="2400" dirty="0"/>
              <a:t>, and </a:t>
            </a:r>
            <a:r>
              <a:rPr lang="en-US" sz="2400" b="1" dirty="0">
                <a:solidFill>
                  <a:schemeClr val="tx2">
                    <a:lumMod val="75000"/>
                    <a:lumOff val="25000"/>
                  </a:schemeClr>
                </a:solidFill>
              </a:rPr>
              <a:t>model</a:t>
            </a:r>
            <a:r>
              <a:rPr lang="en-US" sz="2400" dirty="0"/>
              <a:t> </a:t>
            </a:r>
            <a:r>
              <a:rPr lang="en-US" sz="2400" b="1" dirty="0">
                <a:solidFill>
                  <a:schemeClr val="tx2">
                    <a:lumMod val="75000"/>
                    <a:lumOff val="25000"/>
                  </a:schemeClr>
                </a:solidFill>
              </a:rPr>
              <a:t>data</a:t>
            </a:r>
            <a:r>
              <a:rPr lang="en-US" sz="2400" dirty="0"/>
              <a:t> in order to gain </a:t>
            </a:r>
            <a:r>
              <a:rPr lang="en-US" sz="2400" b="1" dirty="0">
                <a:solidFill>
                  <a:srgbClr val="C00000"/>
                </a:solidFill>
              </a:rPr>
              <a:t>insights</a:t>
            </a:r>
            <a:r>
              <a:rPr lang="en-US" sz="2400" dirty="0"/>
              <a:t> and </a:t>
            </a:r>
            <a:r>
              <a:rPr lang="en-US" sz="2400" b="1" dirty="0">
                <a:solidFill>
                  <a:srgbClr val="C00000"/>
                </a:solidFill>
              </a:rPr>
              <a:t>make</a:t>
            </a:r>
            <a:r>
              <a:rPr lang="en-US" sz="2400" dirty="0"/>
              <a:t> </a:t>
            </a:r>
            <a:r>
              <a:rPr lang="en-US" sz="2400" b="1" dirty="0">
                <a:solidFill>
                  <a:srgbClr val="C00000"/>
                </a:solidFill>
              </a:rPr>
              <a:t>data-driven</a:t>
            </a:r>
            <a:r>
              <a:rPr lang="en-US" sz="2400" dirty="0"/>
              <a:t> </a:t>
            </a:r>
            <a:r>
              <a:rPr lang="en-US" sz="2400" b="1" dirty="0">
                <a:solidFill>
                  <a:srgbClr val="C00000"/>
                </a:solidFill>
              </a:rPr>
              <a:t>decisions</a:t>
            </a:r>
            <a:r>
              <a:rPr lang="en-US" sz="2400" dirty="0"/>
              <a:t>.</a:t>
            </a:r>
          </a:p>
          <a:p>
            <a:pPr>
              <a:buNone/>
            </a:pPr>
            <a:r>
              <a:rPr lang="en-US" sz="2400" dirty="0"/>
              <a:t>It combines </a:t>
            </a:r>
            <a:r>
              <a:rPr lang="en-US" sz="2400" b="1" dirty="0"/>
              <a:t>programming</a:t>
            </a:r>
            <a:r>
              <a:rPr lang="en-US" sz="2400" dirty="0"/>
              <a:t> with </a:t>
            </a:r>
            <a:r>
              <a:rPr lang="en-US" sz="2400" b="1" dirty="0"/>
              <a:t>data manipulation</a:t>
            </a:r>
            <a:r>
              <a:rPr lang="en-US" sz="2400" dirty="0"/>
              <a:t>, </a:t>
            </a:r>
            <a:r>
              <a:rPr lang="en-US" sz="2400" b="1" dirty="0"/>
              <a:t>statistical analysis</a:t>
            </a:r>
            <a:r>
              <a:rPr lang="en-US" sz="2400" dirty="0"/>
              <a:t>, and </a:t>
            </a:r>
            <a:r>
              <a:rPr lang="en-US" sz="2400" b="1" dirty="0"/>
              <a:t>visualization techniques</a:t>
            </a:r>
            <a:r>
              <a:rPr lang="en-US" sz="2400" dirty="0"/>
              <a:t> using powerful libraries like:</a:t>
            </a:r>
          </a:p>
          <a:p>
            <a:pPr>
              <a:buFont typeface="Arial" panose="020B0604020202020204" pitchFamily="34" charset="0"/>
              <a:buChar char="•"/>
            </a:pPr>
            <a:r>
              <a:rPr lang="en-US" sz="2400" b="1" dirty="0"/>
              <a:t>Pandas</a:t>
            </a:r>
            <a:r>
              <a:rPr lang="en-US" sz="2400" dirty="0"/>
              <a:t> – for data manipulation and analysis</a:t>
            </a:r>
          </a:p>
          <a:p>
            <a:pPr>
              <a:buFont typeface="Arial" panose="020B0604020202020204" pitchFamily="34" charset="0"/>
              <a:buChar char="•"/>
            </a:pPr>
            <a:r>
              <a:rPr lang="en-US" sz="2400" b="1" dirty="0"/>
              <a:t>NumPy</a:t>
            </a:r>
            <a:r>
              <a:rPr lang="en-US" sz="2400" dirty="0"/>
              <a:t> – for numerical operations</a:t>
            </a:r>
          </a:p>
          <a:p>
            <a:pPr>
              <a:buFont typeface="Arial" panose="020B0604020202020204" pitchFamily="34" charset="0"/>
              <a:buChar char="•"/>
            </a:pPr>
            <a:r>
              <a:rPr lang="en-US" sz="2400" b="1" dirty="0"/>
              <a:t>Matplotlib / Seaborn</a:t>
            </a:r>
            <a:r>
              <a:rPr lang="en-US" sz="2400" dirty="0"/>
              <a:t> – for data visualization</a:t>
            </a:r>
          </a:p>
          <a:p>
            <a:pPr>
              <a:buFont typeface="Arial" panose="020B0604020202020204" pitchFamily="34" charset="0"/>
              <a:buChar char="•"/>
            </a:pPr>
            <a:r>
              <a:rPr lang="en-US" sz="2400" b="1" dirty="0"/>
              <a:t>Scikit-learn</a:t>
            </a:r>
            <a:r>
              <a:rPr lang="en-US" sz="2400" dirty="0"/>
              <a:t> – for machine learning and predictive modeling</a:t>
            </a:r>
          </a:p>
          <a:p>
            <a:pPr>
              <a:buFont typeface="Arial" panose="020B0604020202020204" pitchFamily="34" charset="0"/>
              <a:buChar char="•"/>
            </a:pPr>
            <a:r>
              <a:rPr lang="en-US" sz="2400" b="1" dirty="0" err="1"/>
              <a:t>Jupyter</a:t>
            </a:r>
            <a:r>
              <a:rPr lang="en-US" sz="2400" b="1" dirty="0"/>
              <a:t> Notebook</a:t>
            </a:r>
            <a:r>
              <a:rPr lang="en-US" sz="2400" dirty="0"/>
              <a:t> – for interactive coding and exploration</a:t>
            </a:r>
          </a:p>
          <a:p>
            <a:pPr marL="0" indent="0">
              <a:buNone/>
            </a:pPr>
            <a:endParaRPr lang="en-IN" sz="2400" dirty="0"/>
          </a:p>
        </p:txBody>
      </p:sp>
    </p:spTree>
    <p:extLst>
      <p:ext uri="{BB962C8B-B14F-4D97-AF65-F5344CB8AC3E}">
        <p14:creationId xmlns:p14="http://schemas.microsoft.com/office/powerpoint/2010/main" val="1087887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5F68-BACB-A548-376C-134772F980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95CBB-E2C4-CC2C-7B8B-E9202F03EF17}"/>
              </a:ext>
            </a:extLst>
          </p:cNvPr>
          <p:cNvSpPr>
            <a:spLocks noGrp="1"/>
          </p:cNvSpPr>
          <p:nvPr>
            <p:ph idx="1"/>
          </p:nvPr>
        </p:nvSpPr>
        <p:spPr>
          <a:xfrm>
            <a:off x="947451" y="1388125"/>
            <a:ext cx="10655970" cy="3536416"/>
          </a:xfrm>
        </p:spPr>
        <p:txBody>
          <a:bodyPr>
            <a:normAutofit/>
          </a:bodyPr>
          <a:lstStyle/>
          <a:p>
            <a:pPr marL="0" indent="0">
              <a:buNone/>
            </a:pPr>
            <a:r>
              <a:rPr lang="en-IN" sz="3200" b="1" dirty="0"/>
              <a:t>🧠</a:t>
            </a:r>
            <a:r>
              <a:rPr lang="en-US" sz="3200" b="1" dirty="0"/>
              <a:t> Example Use Cases:</a:t>
            </a:r>
          </a:p>
          <a:p>
            <a:r>
              <a:rPr lang="en-US" sz="2800" b="1" dirty="0">
                <a:solidFill>
                  <a:srgbClr val="C00000"/>
                </a:solidFill>
              </a:rPr>
              <a:t>Analyzing</a:t>
            </a:r>
            <a:r>
              <a:rPr lang="en-US" sz="2800" dirty="0"/>
              <a:t> sales trends from Excel/CSV files</a:t>
            </a:r>
          </a:p>
          <a:p>
            <a:r>
              <a:rPr lang="en-US" sz="2800" b="1" dirty="0">
                <a:solidFill>
                  <a:srgbClr val="C00000"/>
                </a:solidFill>
              </a:rPr>
              <a:t>Cleaning</a:t>
            </a:r>
            <a:r>
              <a:rPr lang="en-US" sz="2800" dirty="0"/>
              <a:t> messy datasets (removing nulls, converting data types)</a:t>
            </a:r>
          </a:p>
          <a:p>
            <a:r>
              <a:rPr lang="en-US" sz="2800" b="1" dirty="0">
                <a:solidFill>
                  <a:srgbClr val="C00000"/>
                </a:solidFill>
              </a:rPr>
              <a:t>Creating</a:t>
            </a:r>
            <a:r>
              <a:rPr lang="en-US" sz="2800" dirty="0"/>
              <a:t> dashboards and graphs for presentations</a:t>
            </a:r>
          </a:p>
          <a:p>
            <a:r>
              <a:rPr lang="en-US" sz="2800" b="1" dirty="0">
                <a:solidFill>
                  <a:srgbClr val="C00000"/>
                </a:solidFill>
              </a:rPr>
              <a:t>Building</a:t>
            </a:r>
            <a:r>
              <a:rPr lang="en-US" sz="2800" dirty="0"/>
              <a:t> machine learning models to predict outcomes</a:t>
            </a:r>
            <a:endParaRPr lang="en-IN" sz="2800" dirty="0"/>
          </a:p>
        </p:txBody>
      </p:sp>
    </p:spTree>
    <p:extLst>
      <p:ext uri="{BB962C8B-B14F-4D97-AF65-F5344CB8AC3E}">
        <p14:creationId xmlns:p14="http://schemas.microsoft.com/office/powerpoint/2010/main" val="1390832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C62E-D719-A9BB-21D2-E189D3C5355C}"/>
            </a:ext>
          </a:extLst>
        </p:cNvPr>
        <p:cNvGrpSpPr/>
        <p:nvPr/>
      </p:nvGrpSpPr>
      <p:grpSpPr>
        <a:xfrm>
          <a:off x="0" y="0"/>
          <a:ext cx="0" cy="0"/>
          <a:chOff x="0" y="0"/>
          <a:chExt cx="0" cy="0"/>
        </a:xfrm>
      </p:grpSpPr>
      <p:pic>
        <p:nvPicPr>
          <p:cNvPr id="2050" name="Picture 2" descr="pandas (software) - Wikipedia">
            <a:extLst>
              <a:ext uri="{FF2B5EF4-FFF2-40B4-BE49-F238E27FC236}">
                <a16:creationId xmlns:a16="http://schemas.microsoft.com/office/drawing/2014/main" id="{6E8BD71B-EE52-2F9C-6C49-021B9D8CA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43" y="1589183"/>
            <a:ext cx="9085514" cy="367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43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4935-7142-1F82-FB4E-7EBF6D5476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0A9C9-C9F2-6F9C-B367-6367A5C46667}"/>
              </a:ext>
            </a:extLst>
          </p:cNvPr>
          <p:cNvSpPr>
            <a:spLocks noGrp="1"/>
          </p:cNvSpPr>
          <p:nvPr>
            <p:ph idx="1"/>
          </p:nvPr>
        </p:nvSpPr>
        <p:spPr>
          <a:xfrm>
            <a:off x="777240" y="794657"/>
            <a:ext cx="10659110" cy="5382306"/>
          </a:xfrm>
        </p:spPr>
        <p:txBody>
          <a:bodyPr>
            <a:normAutofit/>
          </a:bodyPr>
          <a:lstStyle/>
          <a:p>
            <a:pPr marL="0" indent="0">
              <a:buNone/>
            </a:pPr>
            <a:r>
              <a:rPr lang="en-US" sz="3200" b="1" dirty="0">
                <a:solidFill>
                  <a:srgbClr val="002060"/>
                </a:solidFill>
              </a:rPr>
              <a:t>🐼 Pandas in Python for Data Analysis?</a:t>
            </a:r>
          </a:p>
          <a:p>
            <a:pPr marL="0" indent="0">
              <a:buNone/>
            </a:pPr>
            <a:r>
              <a:rPr lang="en-US" sz="2400" dirty="0"/>
              <a:t>Pandas is a </a:t>
            </a:r>
            <a:r>
              <a:rPr lang="en-US" sz="2400" b="1" dirty="0">
                <a:solidFill>
                  <a:srgbClr val="C00000"/>
                </a:solidFill>
              </a:rPr>
              <a:t>powerful</a:t>
            </a:r>
            <a:r>
              <a:rPr lang="en-US" sz="2400" dirty="0"/>
              <a:t> and </a:t>
            </a:r>
            <a:r>
              <a:rPr lang="en-US" sz="2400" b="1" dirty="0">
                <a:solidFill>
                  <a:srgbClr val="C00000"/>
                </a:solidFill>
              </a:rPr>
              <a:t>popular</a:t>
            </a:r>
            <a:r>
              <a:rPr lang="en-US" sz="2400" dirty="0"/>
              <a:t> </a:t>
            </a:r>
            <a:r>
              <a:rPr lang="en-US" sz="2400" b="1" dirty="0"/>
              <a:t>open-source Python library </a:t>
            </a:r>
            <a:r>
              <a:rPr lang="en-US" sz="2400" dirty="0"/>
              <a:t>used for </a:t>
            </a:r>
            <a:r>
              <a:rPr lang="en-US" sz="2400" b="1" dirty="0">
                <a:solidFill>
                  <a:schemeClr val="accent3">
                    <a:lumMod val="50000"/>
                  </a:schemeClr>
                </a:solidFill>
              </a:rPr>
              <a:t>data</a:t>
            </a:r>
            <a:r>
              <a:rPr lang="en-US" sz="2400" dirty="0"/>
              <a:t> </a:t>
            </a:r>
            <a:r>
              <a:rPr lang="en-US" sz="2400" b="1" dirty="0">
                <a:solidFill>
                  <a:schemeClr val="accent3">
                    <a:lumMod val="50000"/>
                  </a:schemeClr>
                </a:solidFill>
              </a:rPr>
              <a:t>manipulation</a:t>
            </a:r>
            <a:r>
              <a:rPr lang="en-US" sz="2400" dirty="0"/>
              <a:t>, </a:t>
            </a:r>
            <a:r>
              <a:rPr lang="en-US" sz="2400" b="1" dirty="0">
                <a:solidFill>
                  <a:schemeClr val="accent3">
                    <a:lumMod val="50000"/>
                  </a:schemeClr>
                </a:solidFill>
              </a:rPr>
              <a:t>analysis</a:t>
            </a:r>
            <a:r>
              <a:rPr lang="en-US" sz="2400" dirty="0"/>
              <a:t>, and </a:t>
            </a:r>
            <a:r>
              <a:rPr lang="en-US" sz="2400" b="1" dirty="0">
                <a:solidFill>
                  <a:schemeClr val="accent3">
                    <a:lumMod val="50000"/>
                  </a:schemeClr>
                </a:solidFill>
              </a:rPr>
              <a:t>cleaning</a:t>
            </a:r>
            <a:r>
              <a:rPr lang="en-US" sz="2400" dirty="0"/>
              <a:t>. It provides easy-to-use data structures and functions to work with structured (tabular) data efficiently.</a:t>
            </a:r>
          </a:p>
          <a:p>
            <a:pPr marL="0" indent="0">
              <a:buNone/>
            </a:pPr>
            <a:endParaRPr lang="en-US" sz="2400" dirty="0"/>
          </a:p>
          <a:p>
            <a:pPr marL="0" indent="0">
              <a:buNone/>
            </a:pPr>
            <a:r>
              <a:rPr lang="en-US" sz="2400" b="1" dirty="0"/>
              <a:t>🧠 Why Pandas?</a:t>
            </a:r>
          </a:p>
          <a:p>
            <a:r>
              <a:rPr lang="en-US" sz="2400" dirty="0"/>
              <a:t>It simplifies data analysis tasks.</a:t>
            </a:r>
          </a:p>
          <a:p>
            <a:r>
              <a:rPr lang="en-US" sz="2400" dirty="0"/>
              <a:t>Makes large data easy to understand and manipulate.</a:t>
            </a:r>
          </a:p>
          <a:p>
            <a:r>
              <a:rPr lang="en-US" sz="2400" dirty="0"/>
              <a:t>Built on top of NumPy, so it's very fast.</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13251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BBAA1-4D09-6F81-F4DB-7D8CC9718D95}"/>
              </a:ext>
            </a:extLst>
          </p:cNvPr>
          <p:cNvSpPr txBox="1"/>
          <p:nvPr/>
        </p:nvSpPr>
        <p:spPr>
          <a:xfrm>
            <a:off x="678802" y="538456"/>
            <a:ext cx="10920163" cy="2954655"/>
          </a:xfrm>
          <a:prstGeom prst="rect">
            <a:avLst/>
          </a:prstGeom>
          <a:noFill/>
        </p:spPr>
        <p:txBody>
          <a:bodyPr wrap="square">
            <a:spAutoFit/>
          </a:bodyPr>
          <a:lstStyle/>
          <a:p>
            <a:r>
              <a:rPr lang="en-US" sz="2400" b="1" dirty="0"/>
              <a:t>Basic machine learning process:</a:t>
            </a:r>
          </a:p>
          <a:p>
            <a:endParaRPr lang="en-US" dirty="0"/>
          </a:p>
          <a:p>
            <a:r>
              <a:rPr lang="en-US" dirty="0"/>
              <a:t>The basic machine learning process can be divided into </a:t>
            </a:r>
            <a:r>
              <a:rPr lang="en-US" b="1" dirty="0"/>
              <a:t>three</a:t>
            </a:r>
            <a:r>
              <a:rPr lang="en-US" dirty="0"/>
              <a:t> parts. </a:t>
            </a:r>
          </a:p>
          <a:p>
            <a:pPr marL="342900" indent="-342900">
              <a:buAutoNum type="arabicPeriod"/>
            </a:pPr>
            <a:r>
              <a:rPr lang="en-US" b="1" dirty="0"/>
              <a:t>Data Input: </a:t>
            </a:r>
            <a:r>
              <a:rPr lang="en-US" dirty="0"/>
              <a:t>Past data or information is utilized as a basis for future decision-making </a:t>
            </a:r>
          </a:p>
          <a:p>
            <a:pPr marL="342900" indent="-342900">
              <a:buAutoNum type="arabicPeriod"/>
            </a:pPr>
            <a:endParaRPr lang="en-US" dirty="0"/>
          </a:p>
          <a:p>
            <a:pPr marL="342900" indent="-342900">
              <a:buAutoNum type="arabicPeriod"/>
            </a:pPr>
            <a:r>
              <a:rPr lang="en-US" b="1" dirty="0"/>
              <a:t>Abstraction (</a:t>
            </a:r>
            <a:r>
              <a:rPr lang="en-US" dirty="0"/>
              <a:t>Creating</a:t>
            </a:r>
            <a:r>
              <a:rPr lang="en-US" b="1" dirty="0"/>
              <a:t> </a:t>
            </a:r>
            <a:r>
              <a:rPr lang="en-US" dirty="0"/>
              <a:t>a </a:t>
            </a:r>
            <a:r>
              <a:rPr lang="en-US" b="1" dirty="0">
                <a:solidFill>
                  <a:srgbClr val="1F1F1F"/>
                </a:solidFill>
                <a:latin typeface="Google Sans"/>
              </a:rPr>
              <a:t>I</a:t>
            </a:r>
            <a:r>
              <a:rPr lang="en-US" b="1" i="0" dirty="0">
                <a:solidFill>
                  <a:srgbClr val="1F1F1F"/>
                </a:solidFill>
                <a:effectLst/>
                <a:latin typeface="Google Sans"/>
              </a:rPr>
              <a:t>nternal representation of the data </a:t>
            </a:r>
            <a:r>
              <a:rPr lang="en-US" i="0" dirty="0">
                <a:solidFill>
                  <a:srgbClr val="1F1F1F"/>
                </a:solidFill>
                <a:effectLst/>
                <a:latin typeface="Google Sans"/>
              </a:rPr>
              <a:t>by </a:t>
            </a:r>
            <a:r>
              <a:rPr lang="en-US" b="0" i="0" dirty="0">
                <a:solidFill>
                  <a:srgbClr val="1F1F1F"/>
                </a:solidFill>
                <a:effectLst/>
                <a:latin typeface="Google Sans"/>
              </a:rPr>
              <a:t>capturing the essential information)</a:t>
            </a:r>
            <a:r>
              <a:rPr lang="en-US" b="1" dirty="0"/>
              <a:t>: </a:t>
            </a:r>
            <a:r>
              <a:rPr lang="en-US" dirty="0"/>
              <a:t>The input data is represented in a broader way through the underlying algorithm </a:t>
            </a:r>
          </a:p>
          <a:p>
            <a:pPr marL="342900" indent="-342900">
              <a:buAutoNum type="arabicPeriod"/>
            </a:pPr>
            <a:endParaRPr lang="en-US" dirty="0"/>
          </a:p>
          <a:p>
            <a:pPr marL="342900" indent="-342900">
              <a:buAutoNum type="arabicPeriod"/>
            </a:pPr>
            <a:r>
              <a:rPr lang="en-US" b="1" dirty="0"/>
              <a:t>Generalization:</a:t>
            </a:r>
            <a:r>
              <a:rPr lang="en-US" sz="1800" b="0" i="0" dirty="0">
                <a:solidFill>
                  <a:srgbClr val="0D0D0D"/>
                </a:solidFill>
                <a:effectLst/>
                <a:latin typeface="Söhne"/>
              </a:rPr>
              <a:t> Generalization refers to the ability of a </a:t>
            </a:r>
            <a:r>
              <a:rPr lang="en-US" sz="1800" b="1" i="0" dirty="0">
                <a:solidFill>
                  <a:srgbClr val="0D0D0D"/>
                </a:solidFill>
                <a:effectLst/>
                <a:latin typeface="Söhne"/>
              </a:rPr>
              <a:t>model to perform well on new, unseen data that it hasn't been trained on</a:t>
            </a:r>
            <a:r>
              <a:rPr lang="en-US" sz="1800" b="0" i="0" dirty="0">
                <a:solidFill>
                  <a:srgbClr val="0D0D0D"/>
                </a:solidFill>
                <a:effectLst/>
                <a:latin typeface="Söhne"/>
              </a:rPr>
              <a:t>.</a:t>
            </a:r>
            <a:endParaRPr lang="en-US" dirty="0"/>
          </a:p>
        </p:txBody>
      </p:sp>
      <p:pic>
        <p:nvPicPr>
          <p:cNvPr id="3074" name="Picture 2" descr="Machine Learning Basic Concepts | ML Fundamentals PDF">
            <a:extLst>
              <a:ext uri="{FF2B5EF4-FFF2-40B4-BE49-F238E27FC236}">
                <a16:creationId xmlns:a16="http://schemas.microsoft.com/office/drawing/2014/main" id="{9B71C7B4-2E19-ADCE-402A-99DF7795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42" y="3429000"/>
            <a:ext cx="6410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9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umPy : the most used Python library in Data Science">
            <a:extLst>
              <a:ext uri="{FF2B5EF4-FFF2-40B4-BE49-F238E27FC236}">
                <a16:creationId xmlns:a16="http://schemas.microsoft.com/office/drawing/2014/main" id="{2BDE5809-3D61-6436-5A0E-296854CD379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222" r="1"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09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1AEA-3E27-55F4-7B6F-B19CC6253B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550C1-BD25-FE3B-37CF-8B20DECF7031}"/>
              </a:ext>
            </a:extLst>
          </p:cNvPr>
          <p:cNvSpPr>
            <a:spLocks noGrp="1"/>
          </p:cNvSpPr>
          <p:nvPr>
            <p:ph idx="1"/>
          </p:nvPr>
        </p:nvSpPr>
        <p:spPr>
          <a:xfrm>
            <a:off x="777240" y="794657"/>
            <a:ext cx="10659110" cy="5382306"/>
          </a:xfrm>
        </p:spPr>
        <p:txBody>
          <a:bodyPr>
            <a:normAutofit lnSpcReduction="10000"/>
          </a:bodyPr>
          <a:lstStyle/>
          <a:p>
            <a:pPr marL="0" indent="0">
              <a:buNone/>
            </a:pPr>
            <a:r>
              <a:rPr lang="en-IN" sz="2800" b="1" dirty="0">
                <a:solidFill>
                  <a:srgbClr val="002060"/>
                </a:solidFill>
              </a:rPr>
              <a:t>NumPy : </a:t>
            </a:r>
            <a:r>
              <a:rPr lang="en-IN" sz="2800" b="1" dirty="0" err="1">
                <a:solidFill>
                  <a:srgbClr val="002060"/>
                </a:solidFill>
              </a:rPr>
              <a:t>TheNumPy</a:t>
            </a:r>
            <a:br>
              <a:rPr lang="en-IN" sz="2400" dirty="0"/>
            </a:br>
            <a:r>
              <a:rPr lang="en-US" sz="2400" dirty="0"/>
              <a:t>NumPy (</a:t>
            </a:r>
            <a:r>
              <a:rPr lang="en-US" sz="2400" b="1" dirty="0"/>
              <a:t>Numerical Python</a:t>
            </a:r>
            <a:r>
              <a:rPr lang="en-US" sz="2400" dirty="0"/>
              <a:t>) is a </a:t>
            </a:r>
            <a:r>
              <a:rPr lang="en-US" sz="2400" b="1" dirty="0">
                <a:solidFill>
                  <a:srgbClr val="C00000"/>
                </a:solidFill>
              </a:rPr>
              <a:t>powerful library </a:t>
            </a:r>
            <a:r>
              <a:rPr lang="en-US" sz="2400" dirty="0"/>
              <a:t>in Python used for </a:t>
            </a:r>
            <a:r>
              <a:rPr lang="en-US" sz="2400" b="1" dirty="0"/>
              <a:t>numerical computing</a:t>
            </a:r>
            <a:r>
              <a:rPr lang="en-US" sz="2400" dirty="0"/>
              <a:t>. It provides support for </a:t>
            </a:r>
            <a:r>
              <a:rPr lang="en-US" sz="2400" b="1" dirty="0">
                <a:solidFill>
                  <a:srgbClr val="00B0F0"/>
                </a:solidFill>
              </a:rPr>
              <a:t>large</a:t>
            </a:r>
            <a:r>
              <a:rPr lang="en-US" sz="2400" dirty="0"/>
              <a:t>, </a:t>
            </a:r>
            <a:r>
              <a:rPr lang="en-US" sz="2400" b="1" dirty="0">
                <a:solidFill>
                  <a:srgbClr val="00B0F0"/>
                </a:solidFill>
              </a:rPr>
              <a:t>multi-dimensional</a:t>
            </a:r>
            <a:r>
              <a:rPr lang="en-US" sz="2400" dirty="0"/>
              <a:t> </a:t>
            </a:r>
            <a:r>
              <a:rPr lang="en-US" sz="2400" b="1" dirty="0">
                <a:solidFill>
                  <a:srgbClr val="00B0F0"/>
                </a:solidFill>
              </a:rPr>
              <a:t>arrays</a:t>
            </a:r>
            <a:r>
              <a:rPr lang="en-US" sz="2400" dirty="0"/>
              <a:t> and </a:t>
            </a:r>
            <a:r>
              <a:rPr lang="en-US" sz="2400" b="1" dirty="0">
                <a:solidFill>
                  <a:srgbClr val="00B0F0"/>
                </a:solidFill>
              </a:rPr>
              <a:t>matrices</a:t>
            </a:r>
            <a:r>
              <a:rPr lang="en-US" sz="2400" dirty="0"/>
              <a:t>, along with a collection of mathematical functions to operate on these arrays efficiently.</a:t>
            </a:r>
          </a:p>
          <a:p>
            <a:pPr marL="0" indent="0">
              <a:buNone/>
            </a:pPr>
            <a:endParaRPr lang="en-US" sz="2400" dirty="0"/>
          </a:p>
          <a:p>
            <a:pPr marL="0" indent="0">
              <a:buNone/>
            </a:pPr>
            <a:r>
              <a:rPr lang="en-IN" sz="2400" b="1" dirty="0"/>
              <a:t>Why Use NumPy?</a:t>
            </a:r>
          </a:p>
          <a:p>
            <a:r>
              <a:rPr lang="en-IN" sz="2400" b="1" dirty="0"/>
              <a:t>Faster than Python lists: </a:t>
            </a:r>
            <a:r>
              <a:rPr lang="en-IN" sz="2400" dirty="0"/>
              <a:t>NumPy arrays are more efficient than Python lists due to optimized memory and vectorized operations.</a:t>
            </a:r>
          </a:p>
          <a:p>
            <a:r>
              <a:rPr lang="en-IN" sz="2400" b="1" dirty="0"/>
              <a:t>Supports Multi-dimensional Arrays: </a:t>
            </a:r>
            <a:r>
              <a:rPr lang="en-IN" sz="2400" dirty="0"/>
              <a:t>Easily handles 1D, 2D, and ND arrays.</a:t>
            </a:r>
          </a:p>
          <a:p>
            <a:r>
              <a:rPr lang="en-IN" sz="2400" b="1" dirty="0"/>
              <a:t>Rich Mathematical Functions: </a:t>
            </a:r>
            <a:r>
              <a:rPr lang="en-IN" sz="2400" dirty="0"/>
              <a:t>Offers functions like mean, median, standard deviation, linear algebra, etc.</a:t>
            </a:r>
          </a:p>
          <a:p>
            <a:r>
              <a:rPr lang="en-IN" sz="2400" b="1" dirty="0"/>
              <a:t>Integration with Libraries: </a:t>
            </a:r>
            <a:r>
              <a:rPr lang="en-IN" sz="2400" dirty="0"/>
              <a:t>Used in Pandas, Matplotlib, Scikit-Learn, TensorFlow, etc.</a:t>
            </a:r>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3869390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578E-BB5D-093B-C31B-233AE75DA1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DAA34-D77D-E149-E201-0E62F80B5DD1}"/>
              </a:ext>
            </a:extLst>
          </p:cNvPr>
          <p:cNvSpPr>
            <a:spLocks noGrp="1"/>
          </p:cNvSpPr>
          <p:nvPr>
            <p:ph idx="1"/>
          </p:nvPr>
        </p:nvSpPr>
        <p:spPr>
          <a:xfrm>
            <a:off x="777240" y="794657"/>
            <a:ext cx="10659110" cy="5382306"/>
          </a:xfrm>
        </p:spPr>
        <p:txBody>
          <a:bodyPr>
            <a:normAutofit/>
          </a:bodyPr>
          <a:lstStyle/>
          <a:p>
            <a:pPr marL="0" indent="0">
              <a:buNone/>
            </a:pPr>
            <a:r>
              <a:rPr lang="en-US" sz="2400" b="1" dirty="0"/>
              <a:t>Installing and Importing NumPy</a:t>
            </a:r>
          </a:p>
          <a:p>
            <a:pPr marL="0" indent="0">
              <a:buNone/>
            </a:pPr>
            <a:r>
              <a:rPr lang="en-US" sz="2400" dirty="0"/>
              <a:t>If you don’t have NumPy installed, install it using:</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Then, </a:t>
            </a:r>
            <a:r>
              <a:rPr lang="en-US" sz="2400" b="1" dirty="0"/>
              <a:t>import</a:t>
            </a:r>
            <a:r>
              <a:rPr lang="en-US" sz="2400" dirty="0"/>
              <a:t> it in Python:</a:t>
            </a:r>
          </a:p>
          <a:p>
            <a:pPr marL="0" indent="0">
              <a:buNone/>
            </a:pPr>
            <a:endParaRPr lang="en-US" sz="2400" dirty="0"/>
          </a:p>
          <a:p>
            <a:pPr marL="0" indent="0">
              <a:buNone/>
            </a:pPr>
            <a:endParaRPr lang="en-IN" sz="2400" dirty="0"/>
          </a:p>
        </p:txBody>
      </p:sp>
      <p:pic>
        <p:nvPicPr>
          <p:cNvPr id="6" name="Picture 5">
            <a:extLst>
              <a:ext uri="{FF2B5EF4-FFF2-40B4-BE49-F238E27FC236}">
                <a16:creationId xmlns:a16="http://schemas.microsoft.com/office/drawing/2014/main" id="{7720DB7F-4C12-3650-4EE0-F63D5B3CDCC5}"/>
              </a:ext>
            </a:extLst>
          </p:cNvPr>
          <p:cNvPicPr>
            <a:picLocks noChangeAspect="1"/>
          </p:cNvPicPr>
          <p:nvPr/>
        </p:nvPicPr>
        <p:blipFill>
          <a:blip r:embed="rId2"/>
          <a:stretch>
            <a:fillRect/>
          </a:stretch>
        </p:blipFill>
        <p:spPr>
          <a:xfrm>
            <a:off x="1718066" y="1982600"/>
            <a:ext cx="3009468" cy="717057"/>
          </a:xfrm>
          <a:prstGeom prst="rect">
            <a:avLst/>
          </a:prstGeom>
        </p:spPr>
      </p:pic>
      <p:pic>
        <p:nvPicPr>
          <p:cNvPr id="8" name="Picture 7">
            <a:extLst>
              <a:ext uri="{FF2B5EF4-FFF2-40B4-BE49-F238E27FC236}">
                <a16:creationId xmlns:a16="http://schemas.microsoft.com/office/drawing/2014/main" id="{4C620139-3AAD-0F9C-F6BF-88326FD395BF}"/>
              </a:ext>
            </a:extLst>
          </p:cNvPr>
          <p:cNvPicPr>
            <a:picLocks noChangeAspect="1"/>
          </p:cNvPicPr>
          <p:nvPr/>
        </p:nvPicPr>
        <p:blipFill>
          <a:blip r:embed="rId3"/>
          <a:stretch>
            <a:fillRect/>
          </a:stretch>
        </p:blipFill>
        <p:spPr>
          <a:xfrm>
            <a:off x="1746581" y="3887600"/>
            <a:ext cx="4293747" cy="836800"/>
          </a:xfrm>
          <a:prstGeom prst="rect">
            <a:avLst/>
          </a:prstGeom>
        </p:spPr>
      </p:pic>
    </p:spTree>
    <p:extLst>
      <p:ext uri="{BB962C8B-B14F-4D97-AF65-F5344CB8AC3E}">
        <p14:creationId xmlns:p14="http://schemas.microsoft.com/office/powerpoint/2010/main" val="2138822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102E4-9730-F42D-11A6-0AD28E82C3FF}"/>
            </a:ext>
          </a:extLst>
        </p:cNvPr>
        <p:cNvGrpSpPr/>
        <p:nvPr/>
      </p:nvGrpSpPr>
      <p:grpSpPr>
        <a:xfrm>
          <a:off x="0" y="0"/>
          <a:ext cx="0" cy="0"/>
          <a:chOff x="0" y="0"/>
          <a:chExt cx="0" cy="0"/>
        </a:xfrm>
      </p:grpSpPr>
      <p:pic>
        <p:nvPicPr>
          <p:cNvPr id="1026" name="Picture 2" descr="10 Types of Data Visualization Made Simple (Graphs &amp; Charts)">
            <a:extLst>
              <a:ext uri="{FF2B5EF4-FFF2-40B4-BE49-F238E27FC236}">
                <a16:creationId xmlns:a16="http://schemas.microsoft.com/office/drawing/2014/main" id="{17F86FA2-5AEE-CD61-9968-545AFC8FEFF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058" b="1192"/>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47B23C-373D-FE31-7BE5-6DB870E4F225}"/>
              </a:ext>
            </a:extLst>
          </p:cNvPr>
          <p:cNvSpPr txBox="1"/>
          <p:nvPr/>
        </p:nvSpPr>
        <p:spPr>
          <a:xfrm>
            <a:off x="2960914" y="3570905"/>
            <a:ext cx="3548743" cy="830997"/>
          </a:xfrm>
          <a:prstGeom prst="rect">
            <a:avLst/>
          </a:prstGeom>
          <a:noFill/>
        </p:spPr>
        <p:txBody>
          <a:bodyPr wrap="square">
            <a:spAutoFit/>
          </a:bodyPr>
          <a:lstStyle/>
          <a:p>
            <a:r>
              <a:rPr lang="en-IN" sz="4800" b="1" dirty="0">
                <a:solidFill>
                  <a:schemeClr val="bg1"/>
                </a:solidFill>
              </a:rPr>
              <a:t>Visualization </a:t>
            </a:r>
            <a:endParaRPr lang="en-IN" sz="4800" dirty="0">
              <a:solidFill>
                <a:schemeClr val="bg1"/>
              </a:solidFill>
            </a:endParaRPr>
          </a:p>
        </p:txBody>
      </p:sp>
      <p:sp>
        <p:nvSpPr>
          <p:cNvPr id="6" name="TextBox 5">
            <a:extLst>
              <a:ext uri="{FF2B5EF4-FFF2-40B4-BE49-F238E27FC236}">
                <a16:creationId xmlns:a16="http://schemas.microsoft.com/office/drawing/2014/main" id="{82E45884-D165-01B9-674A-39E135654C39}"/>
              </a:ext>
            </a:extLst>
          </p:cNvPr>
          <p:cNvSpPr txBox="1"/>
          <p:nvPr/>
        </p:nvSpPr>
        <p:spPr>
          <a:xfrm>
            <a:off x="10614385" y="1746396"/>
            <a:ext cx="1614417" cy="769441"/>
          </a:xfrm>
          <a:prstGeom prst="rect">
            <a:avLst/>
          </a:prstGeom>
          <a:noFill/>
        </p:spPr>
        <p:txBody>
          <a:bodyPr wrap="square">
            <a:spAutoFit/>
          </a:bodyPr>
          <a:lstStyle/>
          <a:p>
            <a:r>
              <a:rPr lang="en-IN" sz="4000" b="1" dirty="0">
                <a:solidFill>
                  <a:schemeClr val="bg1"/>
                </a:solidFill>
              </a:rPr>
              <a:t>Data</a:t>
            </a:r>
            <a:r>
              <a:rPr lang="en-IN" sz="4400" b="1" dirty="0">
                <a:solidFill>
                  <a:schemeClr val="bg1"/>
                </a:solidFill>
              </a:rPr>
              <a:t> </a:t>
            </a:r>
            <a:endParaRPr lang="en-IN" sz="4400" dirty="0"/>
          </a:p>
        </p:txBody>
      </p:sp>
      <p:sp>
        <p:nvSpPr>
          <p:cNvPr id="7" name="TextBox 6">
            <a:extLst>
              <a:ext uri="{FF2B5EF4-FFF2-40B4-BE49-F238E27FC236}">
                <a16:creationId xmlns:a16="http://schemas.microsoft.com/office/drawing/2014/main" id="{628AD3A5-8444-48C5-31F9-F26722553FAC}"/>
              </a:ext>
            </a:extLst>
          </p:cNvPr>
          <p:cNvSpPr txBox="1"/>
          <p:nvPr/>
        </p:nvSpPr>
        <p:spPr>
          <a:xfrm>
            <a:off x="2088955" y="745769"/>
            <a:ext cx="1920946" cy="584775"/>
          </a:xfrm>
          <a:prstGeom prst="rect">
            <a:avLst/>
          </a:prstGeom>
          <a:noFill/>
        </p:spPr>
        <p:txBody>
          <a:bodyPr wrap="square">
            <a:spAutoFit/>
          </a:bodyPr>
          <a:lstStyle/>
          <a:p>
            <a:r>
              <a:rPr lang="en-IN" sz="3200" b="1" dirty="0">
                <a:solidFill>
                  <a:schemeClr val="bg1"/>
                </a:solidFill>
              </a:rPr>
              <a:t>Numpy </a:t>
            </a:r>
            <a:endParaRPr lang="en-IN" sz="3200" dirty="0"/>
          </a:p>
        </p:txBody>
      </p:sp>
      <p:sp>
        <p:nvSpPr>
          <p:cNvPr id="9" name="TextBox 8">
            <a:extLst>
              <a:ext uri="{FF2B5EF4-FFF2-40B4-BE49-F238E27FC236}">
                <a16:creationId xmlns:a16="http://schemas.microsoft.com/office/drawing/2014/main" id="{08CDFAF0-19FA-85E5-EF9F-A430420514A8}"/>
              </a:ext>
            </a:extLst>
          </p:cNvPr>
          <p:cNvSpPr txBox="1"/>
          <p:nvPr/>
        </p:nvSpPr>
        <p:spPr>
          <a:xfrm rot="16200000">
            <a:off x="-915118" y="3105833"/>
            <a:ext cx="2340429" cy="646331"/>
          </a:xfrm>
          <a:prstGeom prst="rect">
            <a:avLst/>
          </a:prstGeom>
          <a:noFill/>
        </p:spPr>
        <p:txBody>
          <a:bodyPr wrap="square">
            <a:spAutoFit/>
          </a:bodyPr>
          <a:lstStyle/>
          <a:p>
            <a:r>
              <a:rPr lang="en-IN" sz="3600" b="1" dirty="0">
                <a:solidFill>
                  <a:schemeClr val="bg1"/>
                </a:solidFill>
              </a:rPr>
              <a:t>Matplotlib</a:t>
            </a:r>
            <a:endParaRPr lang="en-IN" sz="3600" dirty="0">
              <a:solidFill>
                <a:schemeClr val="bg1"/>
              </a:solidFill>
            </a:endParaRPr>
          </a:p>
        </p:txBody>
      </p:sp>
    </p:spTree>
    <p:extLst>
      <p:ext uri="{BB962C8B-B14F-4D97-AF65-F5344CB8AC3E}">
        <p14:creationId xmlns:p14="http://schemas.microsoft.com/office/powerpoint/2010/main" val="1965190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46AE-0828-9BF0-A88E-805501506A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03C51-40C2-3F37-6806-0939F94BA6E7}"/>
              </a:ext>
            </a:extLst>
          </p:cNvPr>
          <p:cNvSpPr>
            <a:spLocks noGrp="1"/>
          </p:cNvSpPr>
          <p:nvPr>
            <p:ph idx="1"/>
          </p:nvPr>
        </p:nvSpPr>
        <p:spPr>
          <a:xfrm>
            <a:off x="777240" y="794657"/>
            <a:ext cx="10659110" cy="5382306"/>
          </a:xfrm>
        </p:spPr>
        <p:txBody>
          <a:bodyPr>
            <a:normAutofit/>
          </a:bodyPr>
          <a:lstStyle/>
          <a:p>
            <a:pPr marL="0" indent="0">
              <a:buNone/>
            </a:pPr>
            <a:r>
              <a:rPr lang="en-IN" sz="3200" b="1" dirty="0">
                <a:solidFill>
                  <a:srgbClr val="002060"/>
                </a:solidFill>
              </a:rPr>
              <a:t>Data Visualization:</a:t>
            </a:r>
          </a:p>
          <a:p>
            <a:pPr marL="0" indent="0">
              <a:buNone/>
            </a:pPr>
            <a:r>
              <a:rPr lang="en-US" sz="2400" dirty="0"/>
              <a:t>Data Visualization is the </a:t>
            </a:r>
            <a:r>
              <a:rPr lang="en-US" sz="2400" b="1" dirty="0">
                <a:solidFill>
                  <a:srgbClr val="C00000"/>
                </a:solidFill>
              </a:rPr>
              <a:t>graphical representation </a:t>
            </a:r>
            <a:r>
              <a:rPr lang="en-US" sz="2400" dirty="0"/>
              <a:t>of </a:t>
            </a:r>
            <a:r>
              <a:rPr lang="en-US" sz="2400" b="1" dirty="0"/>
              <a:t>data</a:t>
            </a:r>
            <a:r>
              <a:rPr lang="en-US" sz="2400" dirty="0"/>
              <a:t> and </a:t>
            </a:r>
            <a:r>
              <a:rPr lang="en-US" sz="2400" b="1" dirty="0"/>
              <a:t>information</a:t>
            </a:r>
            <a:r>
              <a:rPr lang="en-US" sz="2400" dirty="0"/>
              <a:t>. It helps in identifying </a:t>
            </a:r>
            <a:r>
              <a:rPr lang="en-US" sz="2400" b="1" dirty="0">
                <a:solidFill>
                  <a:srgbClr val="002060"/>
                </a:solidFill>
              </a:rPr>
              <a:t>trends</a:t>
            </a:r>
            <a:r>
              <a:rPr lang="en-US" sz="2400" dirty="0"/>
              <a:t>, </a:t>
            </a:r>
            <a:r>
              <a:rPr lang="en-US" sz="2400" b="1" dirty="0">
                <a:solidFill>
                  <a:srgbClr val="002060"/>
                </a:solidFill>
              </a:rPr>
              <a:t>patterns</a:t>
            </a:r>
            <a:r>
              <a:rPr lang="en-US" sz="2400" dirty="0"/>
              <a:t>, and </a:t>
            </a:r>
            <a:r>
              <a:rPr lang="en-US" sz="2400" b="1" dirty="0">
                <a:solidFill>
                  <a:srgbClr val="002060"/>
                </a:solidFill>
              </a:rPr>
              <a:t>insights</a:t>
            </a:r>
            <a:r>
              <a:rPr lang="en-US" sz="2400" dirty="0"/>
              <a:t> in large datasets by using visual elements like </a:t>
            </a:r>
            <a:r>
              <a:rPr lang="en-US" sz="2400" b="1" dirty="0">
                <a:solidFill>
                  <a:srgbClr val="00B0F0"/>
                </a:solidFill>
              </a:rPr>
              <a:t>charts</a:t>
            </a:r>
            <a:r>
              <a:rPr lang="en-US" sz="2400" dirty="0"/>
              <a:t>, </a:t>
            </a:r>
            <a:r>
              <a:rPr lang="en-US" sz="2400" b="1" dirty="0">
                <a:solidFill>
                  <a:srgbClr val="00B0F0"/>
                </a:solidFill>
              </a:rPr>
              <a:t>graphs</a:t>
            </a:r>
            <a:r>
              <a:rPr lang="en-US" sz="2400" dirty="0"/>
              <a:t>, </a:t>
            </a:r>
            <a:r>
              <a:rPr lang="en-US" sz="2400" b="1" dirty="0">
                <a:solidFill>
                  <a:srgbClr val="00B0F0"/>
                </a:solidFill>
              </a:rPr>
              <a:t>maps</a:t>
            </a:r>
            <a:r>
              <a:rPr lang="en-US" sz="2400" dirty="0"/>
              <a:t>, and </a:t>
            </a:r>
            <a:r>
              <a:rPr lang="en-US" sz="2400" b="1" dirty="0">
                <a:solidFill>
                  <a:srgbClr val="00B0F0"/>
                </a:solidFill>
              </a:rPr>
              <a:t>dashboards</a:t>
            </a:r>
            <a:r>
              <a:rPr lang="en-US" sz="2400" dirty="0"/>
              <a:t>.</a:t>
            </a:r>
          </a:p>
          <a:p>
            <a:pPr marL="0" indent="0">
              <a:buNone/>
            </a:pPr>
            <a:endParaRPr lang="en-US" sz="800" dirty="0"/>
          </a:p>
          <a:p>
            <a:pPr marL="0" indent="0">
              <a:buNone/>
            </a:pPr>
            <a:r>
              <a:rPr lang="en-US" sz="2400" b="1" dirty="0"/>
              <a:t>Why is Data Visualization Important?</a:t>
            </a:r>
          </a:p>
          <a:p>
            <a:r>
              <a:rPr lang="en-US" sz="2400" b="1" dirty="0"/>
              <a:t>Better Data Understanding </a:t>
            </a:r>
            <a:r>
              <a:rPr lang="en-US" sz="2400" dirty="0"/>
              <a:t>– Makes </a:t>
            </a:r>
            <a:r>
              <a:rPr lang="en-US" sz="2400" b="1" dirty="0">
                <a:solidFill>
                  <a:srgbClr val="C00000"/>
                </a:solidFill>
              </a:rPr>
              <a:t>complex</a:t>
            </a:r>
            <a:r>
              <a:rPr lang="en-US" sz="2400" dirty="0"/>
              <a:t> </a:t>
            </a:r>
            <a:r>
              <a:rPr lang="en-US" sz="2400" b="1" dirty="0">
                <a:solidFill>
                  <a:srgbClr val="C00000"/>
                </a:solidFill>
              </a:rPr>
              <a:t>data</a:t>
            </a:r>
            <a:r>
              <a:rPr lang="en-US" sz="2400" dirty="0"/>
              <a:t> easier to comprehend.</a:t>
            </a:r>
          </a:p>
          <a:p>
            <a:r>
              <a:rPr lang="en-US" sz="2400" b="1" dirty="0"/>
              <a:t>Identifies Trends and Patterns </a:t>
            </a:r>
            <a:r>
              <a:rPr lang="en-US" sz="2400" dirty="0"/>
              <a:t>– Helps </a:t>
            </a:r>
            <a:r>
              <a:rPr lang="en-US" sz="2400" b="1" dirty="0">
                <a:solidFill>
                  <a:srgbClr val="C00000"/>
                </a:solidFill>
              </a:rPr>
              <a:t>spot correlations</a:t>
            </a:r>
            <a:r>
              <a:rPr lang="en-US" sz="2400" dirty="0">
                <a:solidFill>
                  <a:srgbClr val="C00000"/>
                </a:solidFill>
              </a:rPr>
              <a:t> </a:t>
            </a:r>
            <a:r>
              <a:rPr lang="en-US" sz="2400" dirty="0"/>
              <a:t>and </a:t>
            </a:r>
            <a:r>
              <a:rPr lang="en-US" sz="2400" b="1" dirty="0">
                <a:solidFill>
                  <a:srgbClr val="C00000"/>
                </a:solidFill>
              </a:rPr>
              <a:t>anomalies</a:t>
            </a:r>
            <a:r>
              <a:rPr lang="en-US" sz="2400" dirty="0"/>
              <a:t> quickly.</a:t>
            </a:r>
          </a:p>
          <a:p>
            <a:r>
              <a:rPr lang="en-US" sz="2400" b="1" dirty="0"/>
              <a:t>Improves Decision Making </a:t>
            </a:r>
            <a:r>
              <a:rPr lang="en-US" sz="2400" dirty="0"/>
              <a:t>– Supports </a:t>
            </a:r>
            <a:r>
              <a:rPr lang="en-US" sz="2400" b="1" dirty="0">
                <a:solidFill>
                  <a:srgbClr val="C00000"/>
                </a:solidFill>
              </a:rPr>
              <a:t>data-driven</a:t>
            </a:r>
            <a:r>
              <a:rPr lang="en-US" sz="2400" dirty="0"/>
              <a:t> business strategies.</a:t>
            </a:r>
          </a:p>
          <a:p>
            <a:r>
              <a:rPr lang="en-US" sz="2400" b="1" dirty="0"/>
              <a:t>Enhances Communication </a:t>
            </a:r>
            <a:r>
              <a:rPr lang="en-US" sz="2400" dirty="0"/>
              <a:t>– </a:t>
            </a:r>
            <a:r>
              <a:rPr lang="en-US" sz="2400" b="1" dirty="0">
                <a:solidFill>
                  <a:srgbClr val="C00000"/>
                </a:solidFill>
              </a:rPr>
              <a:t>Presents</a:t>
            </a:r>
            <a:r>
              <a:rPr lang="en-US" sz="2400" dirty="0"/>
              <a:t> data effectively for both technical and non-technical audiences.</a:t>
            </a:r>
          </a:p>
          <a:p>
            <a:pPr marL="0" indent="0">
              <a:buNone/>
            </a:pPr>
            <a:endParaRPr lang="en-US" sz="2400" dirty="0"/>
          </a:p>
        </p:txBody>
      </p:sp>
    </p:spTree>
    <p:extLst>
      <p:ext uri="{BB962C8B-B14F-4D97-AF65-F5344CB8AC3E}">
        <p14:creationId xmlns:p14="http://schemas.microsoft.com/office/powerpoint/2010/main" val="1072864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69E7-D447-F512-FE8E-5424E15511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CB03B-FFDE-593C-07B4-D62975E909ED}"/>
              </a:ext>
            </a:extLst>
          </p:cNvPr>
          <p:cNvSpPr>
            <a:spLocks noGrp="1"/>
          </p:cNvSpPr>
          <p:nvPr>
            <p:ph idx="1"/>
          </p:nvPr>
        </p:nvSpPr>
        <p:spPr>
          <a:xfrm>
            <a:off x="777240" y="1132113"/>
            <a:ext cx="10659110" cy="5044849"/>
          </a:xfrm>
        </p:spPr>
        <p:txBody>
          <a:bodyPr>
            <a:normAutofit/>
          </a:bodyPr>
          <a:lstStyle/>
          <a:p>
            <a:pPr marL="0" indent="0">
              <a:buNone/>
            </a:pPr>
            <a:r>
              <a:rPr lang="en-IN" sz="3600" b="1" dirty="0"/>
              <a:t>Popular Data Visualization Tools</a:t>
            </a:r>
          </a:p>
          <a:p>
            <a:r>
              <a:rPr lang="en-IN" sz="3200" dirty="0"/>
              <a:t>Tableau</a:t>
            </a:r>
          </a:p>
          <a:p>
            <a:r>
              <a:rPr lang="en-IN" sz="3200" dirty="0"/>
              <a:t>Power BI</a:t>
            </a:r>
          </a:p>
          <a:p>
            <a:r>
              <a:rPr lang="en-IN" sz="3200" b="1" dirty="0">
                <a:solidFill>
                  <a:srgbClr val="C00000"/>
                </a:solidFill>
              </a:rPr>
              <a:t>Matplotlib &amp; Seaborn (Python)</a:t>
            </a:r>
          </a:p>
          <a:p>
            <a:r>
              <a:rPr lang="en-IN" sz="3200" dirty="0"/>
              <a:t>D3.js (JavaScript)</a:t>
            </a:r>
          </a:p>
          <a:p>
            <a:r>
              <a:rPr lang="en-IN" sz="3200" dirty="0"/>
              <a:t>Google Data Studio</a:t>
            </a:r>
          </a:p>
        </p:txBody>
      </p:sp>
    </p:spTree>
    <p:extLst>
      <p:ext uri="{BB962C8B-B14F-4D97-AF65-F5344CB8AC3E}">
        <p14:creationId xmlns:p14="http://schemas.microsoft.com/office/powerpoint/2010/main" val="3829720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0A3C-0AB3-E09F-145E-A0F01DDA25CF}"/>
            </a:ext>
          </a:extLst>
        </p:cNvPr>
        <p:cNvGrpSpPr/>
        <p:nvPr/>
      </p:nvGrpSpPr>
      <p:grpSpPr>
        <a:xfrm>
          <a:off x="0" y="0"/>
          <a:ext cx="0" cy="0"/>
          <a:chOff x="0" y="0"/>
          <a:chExt cx="0" cy="0"/>
        </a:xfrm>
      </p:grpSpPr>
      <p:pic>
        <p:nvPicPr>
          <p:cNvPr id="6" name="Content Placeholder 5" descr="A group of pie charts and graphs&#10;&#10;AI-generated content may be incorrect.">
            <a:extLst>
              <a:ext uri="{FF2B5EF4-FFF2-40B4-BE49-F238E27FC236}">
                <a16:creationId xmlns:a16="http://schemas.microsoft.com/office/drawing/2014/main" id="{E3A98F4E-1C6D-F3B8-3CB5-16CA090981D7}"/>
              </a:ext>
            </a:extLst>
          </p:cNvPr>
          <p:cNvPicPr>
            <a:picLocks noGrp="1" noChangeAspect="1"/>
          </p:cNvPicPr>
          <p:nvPr>
            <p:ph idx="1"/>
          </p:nvPr>
        </p:nvPicPr>
        <p:blipFill>
          <a:blip r:embed="rId2">
            <a:alphaModFix/>
          </a:blip>
          <a:srcRect l="5402" r="7930" b="-1"/>
          <a:stretch/>
        </p:blipFill>
        <p:spPr>
          <a:xfrm>
            <a:off x="-1" y="10"/>
            <a:ext cx="12192001" cy="6857990"/>
          </a:xfrm>
          <a:prstGeom prst="rect">
            <a:avLst/>
          </a:prstGeom>
        </p:spPr>
      </p:pic>
    </p:spTree>
    <p:extLst>
      <p:ext uri="{BB962C8B-B14F-4D97-AF65-F5344CB8AC3E}">
        <p14:creationId xmlns:p14="http://schemas.microsoft.com/office/powerpoint/2010/main" val="3090288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052A-A5DC-0B45-5FC8-55DB79BF6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C330A-BB87-17E7-810F-6D095C83685E}"/>
              </a:ext>
            </a:extLst>
          </p:cNvPr>
          <p:cNvSpPr>
            <a:spLocks noGrp="1"/>
          </p:cNvSpPr>
          <p:nvPr>
            <p:ph idx="1"/>
          </p:nvPr>
        </p:nvSpPr>
        <p:spPr>
          <a:xfrm>
            <a:off x="777240" y="794657"/>
            <a:ext cx="10659110" cy="5382306"/>
          </a:xfrm>
        </p:spPr>
        <p:txBody>
          <a:bodyPr>
            <a:normAutofit/>
          </a:bodyPr>
          <a:lstStyle/>
          <a:p>
            <a:pPr marL="0" indent="0">
              <a:buNone/>
            </a:pPr>
            <a:r>
              <a:rPr lang="en-US" sz="2800" b="1" dirty="0"/>
              <a:t>Matplotlib</a:t>
            </a:r>
          </a:p>
          <a:p>
            <a:pPr marL="0" indent="0">
              <a:buNone/>
            </a:pPr>
            <a:r>
              <a:rPr lang="en-US" sz="2400" dirty="0"/>
              <a:t>Matplotlib is one of the </a:t>
            </a:r>
            <a:r>
              <a:rPr lang="en-US" sz="2400" b="1" dirty="0">
                <a:solidFill>
                  <a:srgbClr val="C00000"/>
                </a:solidFill>
              </a:rPr>
              <a:t>most widely used </a:t>
            </a:r>
            <a:r>
              <a:rPr lang="en-US" sz="2400" b="1" dirty="0"/>
              <a:t>Python</a:t>
            </a:r>
            <a:r>
              <a:rPr lang="en-US" sz="2400" dirty="0"/>
              <a:t> </a:t>
            </a:r>
            <a:r>
              <a:rPr lang="en-US" sz="2400" b="1" dirty="0"/>
              <a:t>libraries</a:t>
            </a:r>
            <a:r>
              <a:rPr lang="en-US" sz="2400" dirty="0"/>
              <a:t> for </a:t>
            </a:r>
            <a:r>
              <a:rPr lang="en-US" sz="2400" b="1" dirty="0"/>
              <a:t>data visualization</a:t>
            </a:r>
            <a:r>
              <a:rPr lang="en-US" sz="2400" dirty="0"/>
              <a:t>. It provides tools to </a:t>
            </a:r>
            <a:r>
              <a:rPr lang="en-US" sz="2400" b="1" dirty="0"/>
              <a:t>create</a:t>
            </a:r>
            <a:r>
              <a:rPr lang="en-US" sz="2400" dirty="0"/>
              <a:t> </a:t>
            </a:r>
            <a:r>
              <a:rPr lang="en-US" sz="2400" b="1" dirty="0"/>
              <a:t>static</a:t>
            </a:r>
            <a:r>
              <a:rPr lang="en-US" sz="2400" dirty="0"/>
              <a:t>, </a:t>
            </a:r>
            <a:r>
              <a:rPr lang="en-US" sz="2400" b="1" dirty="0"/>
              <a:t>animated</a:t>
            </a:r>
            <a:r>
              <a:rPr lang="en-US" sz="2400" dirty="0"/>
              <a:t>, and </a:t>
            </a:r>
            <a:r>
              <a:rPr lang="en-US" sz="2400" b="1" dirty="0"/>
              <a:t>interactive</a:t>
            </a:r>
            <a:r>
              <a:rPr lang="en-US" sz="2400" dirty="0"/>
              <a:t> </a:t>
            </a:r>
            <a:r>
              <a:rPr lang="en-US" sz="2400" b="1" dirty="0"/>
              <a:t>plots</a:t>
            </a:r>
            <a:r>
              <a:rPr lang="en-US" sz="2400" dirty="0"/>
              <a:t> with a high degree of customization. It is particularly useful for plotting datasets in a variety of formats.</a:t>
            </a:r>
          </a:p>
          <a:p>
            <a:pPr marL="0" indent="0">
              <a:buNone/>
            </a:pPr>
            <a:endParaRPr lang="en-US" sz="800" dirty="0"/>
          </a:p>
          <a:p>
            <a:pPr marL="0" indent="0">
              <a:buNone/>
            </a:pPr>
            <a:r>
              <a:rPr lang="en-US" sz="2400" b="1" dirty="0"/>
              <a:t>Installation: </a:t>
            </a:r>
            <a:r>
              <a:rPr lang="en-US" sz="2400" dirty="0"/>
              <a:t>You can install Matplotlib using </a:t>
            </a:r>
            <a:r>
              <a:rPr lang="en-US" sz="2400" b="1" dirty="0">
                <a:solidFill>
                  <a:srgbClr val="C00000"/>
                </a:solidFill>
              </a:rPr>
              <a:t>pip</a:t>
            </a:r>
            <a:r>
              <a:rPr lang="en-US" sz="2400" dirty="0"/>
              <a:t>:</a:t>
            </a:r>
          </a:p>
          <a:p>
            <a:pPr marL="0" indent="0">
              <a:buNone/>
            </a:pPr>
            <a:endParaRPr lang="en-US" sz="2400" dirty="0"/>
          </a:p>
          <a:p>
            <a:pPr marL="0" indent="0">
              <a:buNone/>
            </a:pPr>
            <a:endParaRPr lang="en-US" sz="2400" dirty="0"/>
          </a:p>
          <a:p>
            <a:pPr marL="0" indent="0">
              <a:buNone/>
            </a:pPr>
            <a:r>
              <a:rPr lang="en-US" sz="2400" b="1" dirty="0"/>
              <a:t>Importing Matplotlib:</a:t>
            </a:r>
            <a:endParaRPr lang="en-IN" sz="2400" b="1" dirty="0"/>
          </a:p>
        </p:txBody>
      </p:sp>
      <p:pic>
        <p:nvPicPr>
          <p:cNvPr id="6" name="Picture 5">
            <a:extLst>
              <a:ext uri="{FF2B5EF4-FFF2-40B4-BE49-F238E27FC236}">
                <a16:creationId xmlns:a16="http://schemas.microsoft.com/office/drawing/2014/main" id="{B0ECC5B4-DDE4-7701-9B89-8E6F84190170}"/>
              </a:ext>
            </a:extLst>
          </p:cNvPr>
          <p:cNvPicPr>
            <a:picLocks noChangeAspect="1"/>
          </p:cNvPicPr>
          <p:nvPr/>
        </p:nvPicPr>
        <p:blipFill>
          <a:blip r:embed="rId2"/>
          <a:stretch>
            <a:fillRect/>
          </a:stretch>
        </p:blipFill>
        <p:spPr>
          <a:xfrm>
            <a:off x="2336067" y="3202781"/>
            <a:ext cx="4946476" cy="749689"/>
          </a:xfrm>
          <a:prstGeom prst="rect">
            <a:avLst/>
          </a:prstGeom>
        </p:spPr>
      </p:pic>
      <p:pic>
        <p:nvPicPr>
          <p:cNvPr id="8" name="Picture 7">
            <a:extLst>
              <a:ext uri="{FF2B5EF4-FFF2-40B4-BE49-F238E27FC236}">
                <a16:creationId xmlns:a16="http://schemas.microsoft.com/office/drawing/2014/main" id="{9BF8FAEE-9CCE-894B-E4CE-5AC86A3D16C9}"/>
              </a:ext>
            </a:extLst>
          </p:cNvPr>
          <p:cNvPicPr>
            <a:picLocks noChangeAspect="1"/>
          </p:cNvPicPr>
          <p:nvPr/>
        </p:nvPicPr>
        <p:blipFill>
          <a:blip r:embed="rId3"/>
          <a:stretch>
            <a:fillRect/>
          </a:stretch>
        </p:blipFill>
        <p:spPr>
          <a:xfrm>
            <a:off x="1987810" y="4836029"/>
            <a:ext cx="7780952" cy="800000"/>
          </a:xfrm>
          <a:prstGeom prst="rect">
            <a:avLst/>
          </a:prstGeom>
        </p:spPr>
      </p:pic>
    </p:spTree>
    <p:extLst>
      <p:ext uri="{BB962C8B-B14F-4D97-AF65-F5344CB8AC3E}">
        <p14:creationId xmlns:p14="http://schemas.microsoft.com/office/powerpoint/2010/main" val="868129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02430-7E6D-9160-B3AF-C6AFAE0E07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FEB9C-5EAD-D443-6A5B-2C88EF7D735B}"/>
              </a:ext>
            </a:extLst>
          </p:cNvPr>
          <p:cNvSpPr>
            <a:spLocks noGrp="1"/>
          </p:cNvSpPr>
          <p:nvPr>
            <p:ph idx="1"/>
          </p:nvPr>
        </p:nvSpPr>
        <p:spPr>
          <a:xfrm>
            <a:off x="777240" y="794657"/>
            <a:ext cx="10659110" cy="5382306"/>
          </a:xfrm>
        </p:spPr>
        <p:txBody>
          <a:bodyPr>
            <a:normAutofit/>
          </a:bodyPr>
          <a:lstStyle/>
          <a:p>
            <a:pPr marL="0" indent="0">
              <a:buNone/>
            </a:pPr>
            <a:r>
              <a:rPr lang="en-IN" sz="2800" b="1" dirty="0"/>
              <a:t>Matplotlib Package:</a:t>
            </a:r>
          </a:p>
          <a:p>
            <a:pPr marL="0" indent="0">
              <a:buNone/>
            </a:pPr>
            <a:r>
              <a:rPr lang="en-US" sz="2400" dirty="0"/>
              <a:t>Matplotlib provides functionalities to create various types of charts, graphs, and plots to visualize data effectively. It is particularly useful for </a:t>
            </a:r>
            <a:r>
              <a:rPr lang="en-US" sz="2400" b="1" dirty="0">
                <a:solidFill>
                  <a:srgbClr val="C00000"/>
                </a:solidFill>
              </a:rPr>
              <a:t>scientific</a:t>
            </a:r>
            <a:r>
              <a:rPr lang="en-US" sz="2400" dirty="0"/>
              <a:t> </a:t>
            </a:r>
            <a:r>
              <a:rPr lang="en-US" sz="2400" b="1" dirty="0">
                <a:solidFill>
                  <a:srgbClr val="C00000"/>
                </a:solidFill>
              </a:rPr>
              <a:t>computing</a:t>
            </a:r>
            <a:r>
              <a:rPr lang="en-US" sz="2400" dirty="0"/>
              <a:t>, </a:t>
            </a:r>
            <a:r>
              <a:rPr lang="en-US" sz="2400" b="1" dirty="0">
                <a:solidFill>
                  <a:srgbClr val="C00000"/>
                </a:solidFill>
              </a:rPr>
              <a:t>machine</a:t>
            </a:r>
            <a:r>
              <a:rPr lang="en-US" sz="2400" dirty="0"/>
              <a:t> </a:t>
            </a:r>
            <a:r>
              <a:rPr lang="en-US" sz="2400" b="1" dirty="0">
                <a:solidFill>
                  <a:srgbClr val="C00000"/>
                </a:solidFill>
              </a:rPr>
              <a:t>learning</a:t>
            </a:r>
            <a:r>
              <a:rPr lang="en-US" sz="2400" dirty="0"/>
              <a:t>, and </a:t>
            </a:r>
            <a:r>
              <a:rPr lang="en-US" sz="2400" b="1" dirty="0">
                <a:solidFill>
                  <a:srgbClr val="C00000"/>
                </a:solidFill>
              </a:rPr>
              <a:t>statistical</a:t>
            </a:r>
            <a:r>
              <a:rPr lang="en-US" sz="2400" dirty="0"/>
              <a:t> </a:t>
            </a:r>
            <a:r>
              <a:rPr lang="en-US" sz="2400" b="1" dirty="0">
                <a:solidFill>
                  <a:srgbClr val="C00000"/>
                </a:solidFill>
              </a:rPr>
              <a:t>analysis</a:t>
            </a:r>
            <a:r>
              <a:rPr lang="en-US" sz="2400" dirty="0"/>
              <a:t>.</a:t>
            </a:r>
          </a:p>
          <a:p>
            <a:pPr marL="0" indent="0">
              <a:buNone/>
            </a:pPr>
            <a:endParaRPr lang="en-US" sz="800" dirty="0"/>
          </a:p>
          <a:p>
            <a:pPr marL="0" indent="0">
              <a:buNone/>
            </a:pPr>
            <a:r>
              <a:rPr lang="en-US" sz="2400" b="1" dirty="0"/>
              <a:t>Key Features of Matplotlib:</a:t>
            </a:r>
          </a:p>
          <a:p>
            <a:pPr marL="0" indent="0">
              <a:buNone/>
            </a:pPr>
            <a:r>
              <a:rPr lang="en-US" sz="2400" dirty="0"/>
              <a:t>✅ Supports </a:t>
            </a:r>
            <a:r>
              <a:rPr lang="en-US" sz="2400" b="1" dirty="0">
                <a:solidFill>
                  <a:srgbClr val="002060"/>
                </a:solidFill>
              </a:rPr>
              <a:t>line</a:t>
            </a:r>
            <a:r>
              <a:rPr lang="en-US" sz="2400" dirty="0"/>
              <a:t> </a:t>
            </a:r>
            <a:r>
              <a:rPr lang="en-US" sz="2400" b="1" dirty="0">
                <a:solidFill>
                  <a:srgbClr val="002060"/>
                </a:solidFill>
              </a:rPr>
              <a:t>plots</a:t>
            </a:r>
            <a:r>
              <a:rPr lang="en-US" sz="2400" dirty="0"/>
              <a:t>, </a:t>
            </a:r>
            <a:r>
              <a:rPr lang="en-US" sz="2400" b="1" dirty="0">
                <a:solidFill>
                  <a:srgbClr val="002060"/>
                </a:solidFill>
              </a:rPr>
              <a:t>bar</a:t>
            </a:r>
            <a:r>
              <a:rPr lang="en-US" sz="2400" dirty="0"/>
              <a:t> </a:t>
            </a:r>
            <a:r>
              <a:rPr lang="en-US" sz="2400" b="1" dirty="0">
                <a:solidFill>
                  <a:srgbClr val="002060"/>
                </a:solidFill>
              </a:rPr>
              <a:t>charts</a:t>
            </a:r>
            <a:r>
              <a:rPr lang="en-US" sz="2400" dirty="0"/>
              <a:t>, </a:t>
            </a:r>
            <a:r>
              <a:rPr lang="en-US" sz="2400" b="1" dirty="0">
                <a:solidFill>
                  <a:srgbClr val="002060"/>
                </a:solidFill>
              </a:rPr>
              <a:t>histograms</a:t>
            </a:r>
            <a:r>
              <a:rPr lang="en-US" sz="2400" dirty="0"/>
              <a:t>, </a:t>
            </a:r>
            <a:r>
              <a:rPr lang="en-US" sz="2400" b="1" dirty="0">
                <a:solidFill>
                  <a:srgbClr val="002060"/>
                </a:solidFill>
              </a:rPr>
              <a:t>scatter</a:t>
            </a:r>
            <a:r>
              <a:rPr lang="en-US" sz="2400" dirty="0"/>
              <a:t> </a:t>
            </a:r>
            <a:r>
              <a:rPr lang="en-US" sz="2400" b="1" dirty="0">
                <a:solidFill>
                  <a:srgbClr val="002060"/>
                </a:solidFill>
              </a:rPr>
              <a:t>plots</a:t>
            </a:r>
            <a:r>
              <a:rPr lang="en-US" sz="2400" dirty="0"/>
              <a:t>, </a:t>
            </a:r>
            <a:r>
              <a:rPr lang="en-US" sz="2400" b="1" dirty="0">
                <a:solidFill>
                  <a:srgbClr val="002060"/>
                </a:solidFill>
              </a:rPr>
              <a:t>pie</a:t>
            </a:r>
            <a:r>
              <a:rPr lang="en-US" sz="2400" dirty="0"/>
              <a:t> </a:t>
            </a:r>
            <a:r>
              <a:rPr lang="en-US" sz="2400" b="1" dirty="0">
                <a:solidFill>
                  <a:srgbClr val="002060"/>
                </a:solidFill>
              </a:rPr>
              <a:t>charts</a:t>
            </a:r>
            <a:r>
              <a:rPr lang="en-US" sz="2400" dirty="0"/>
              <a:t>, </a:t>
            </a:r>
            <a:r>
              <a:rPr lang="en-US" sz="2400" b="1" dirty="0">
                <a:solidFill>
                  <a:srgbClr val="002060"/>
                </a:solidFill>
              </a:rPr>
              <a:t>3D</a:t>
            </a:r>
            <a:r>
              <a:rPr lang="en-US" sz="2400" dirty="0"/>
              <a:t> </a:t>
            </a:r>
            <a:r>
              <a:rPr lang="en-US" sz="2400" b="1" dirty="0">
                <a:solidFill>
                  <a:srgbClr val="002060"/>
                </a:solidFill>
              </a:rPr>
              <a:t>plots</a:t>
            </a:r>
            <a:r>
              <a:rPr lang="en-US" sz="2400" dirty="0"/>
              <a:t>, and more.</a:t>
            </a:r>
          </a:p>
          <a:p>
            <a:pPr marL="0" indent="0">
              <a:buNone/>
            </a:pPr>
            <a:r>
              <a:rPr lang="en-US" sz="2400" dirty="0"/>
              <a:t>✅ Customizable plots with </a:t>
            </a:r>
            <a:r>
              <a:rPr lang="en-US" sz="2400" b="1" dirty="0">
                <a:solidFill>
                  <a:srgbClr val="002060"/>
                </a:solidFill>
              </a:rPr>
              <a:t>labels</a:t>
            </a:r>
            <a:r>
              <a:rPr lang="en-US" sz="2400" dirty="0"/>
              <a:t>, </a:t>
            </a:r>
            <a:r>
              <a:rPr lang="en-US" sz="2400" b="1" dirty="0">
                <a:solidFill>
                  <a:srgbClr val="002060"/>
                </a:solidFill>
              </a:rPr>
              <a:t>legends</a:t>
            </a:r>
            <a:r>
              <a:rPr lang="en-US" sz="2400" dirty="0"/>
              <a:t>, </a:t>
            </a:r>
            <a:r>
              <a:rPr lang="en-US" sz="2400" b="1" dirty="0">
                <a:solidFill>
                  <a:srgbClr val="002060"/>
                </a:solidFill>
              </a:rPr>
              <a:t>colors</a:t>
            </a:r>
            <a:r>
              <a:rPr lang="en-US" sz="2400" dirty="0"/>
              <a:t>, </a:t>
            </a:r>
            <a:r>
              <a:rPr lang="en-US" sz="2400" b="1" dirty="0">
                <a:solidFill>
                  <a:srgbClr val="002060"/>
                </a:solidFill>
              </a:rPr>
              <a:t>styles</a:t>
            </a:r>
            <a:r>
              <a:rPr lang="en-US" sz="2400" dirty="0"/>
              <a:t>, and </a:t>
            </a:r>
            <a:r>
              <a:rPr lang="en-US" sz="2400" b="1" dirty="0">
                <a:solidFill>
                  <a:srgbClr val="002060"/>
                </a:solidFill>
              </a:rPr>
              <a:t>annotations</a:t>
            </a:r>
            <a:r>
              <a:rPr lang="en-US" sz="2400" dirty="0"/>
              <a:t>.</a:t>
            </a:r>
          </a:p>
          <a:p>
            <a:pPr marL="0" indent="0">
              <a:buNone/>
            </a:pPr>
            <a:r>
              <a:rPr lang="en-US" sz="2400" dirty="0"/>
              <a:t>✅ Can </a:t>
            </a:r>
            <a:r>
              <a:rPr lang="en-US" sz="2400" b="1" dirty="0">
                <a:solidFill>
                  <a:srgbClr val="002060"/>
                </a:solidFill>
              </a:rPr>
              <a:t>save plots </a:t>
            </a:r>
            <a:r>
              <a:rPr lang="en-US" sz="2400" dirty="0"/>
              <a:t>in PNG, JPG, PDF, SVG, etc.</a:t>
            </a:r>
          </a:p>
          <a:p>
            <a:pPr marL="0" indent="0">
              <a:buNone/>
            </a:pPr>
            <a:r>
              <a:rPr lang="en-US" sz="2400" dirty="0"/>
              <a:t>✅ Works well with </a:t>
            </a:r>
            <a:r>
              <a:rPr lang="en-US" sz="2400" b="1" dirty="0">
                <a:solidFill>
                  <a:srgbClr val="002060"/>
                </a:solidFill>
              </a:rPr>
              <a:t>NumPy</a:t>
            </a:r>
            <a:r>
              <a:rPr lang="en-US" sz="2400" dirty="0"/>
              <a:t>, </a:t>
            </a:r>
            <a:r>
              <a:rPr lang="en-US" sz="2400" b="1" dirty="0">
                <a:solidFill>
                  <a:srgbClr val="002060"/>
                </a:solidFill>
              </a:rPr>
              <a:t>Pandas</a:t>
            </a:r>
            <a:r>
              <a:rPr lang="en-US" sz="2400" dirty="0"/>
              <a:t>, and </a:t>
            </a:r>
            <a:r>
              <a:rPr lang="en-US" sz="2400" b="1" dirty="0">
                <a:solidFill>
                  <a:srgbClr val="002060"/>
                </a:solidFill>
              </a:rPr>
              <a:t>SciPy</a:t>
            </a:r>
            <a:r>
              <a:rPr lang="en-US" sz="2400" dirty="0"/>
              <a:t>.</a:t>
            </a:r>
          </a:p>
          <a:p>
            <a:pPr marL="0" indent="0">
              <a:buNone/>
            </a:pPr>
            <a:r>
              <a:rPr lang="en-US" sz="2400" dirty="0"/>
              <a:t>✅ Allows interactive plotting using </a:t>
            </a:r>
            <a:r>
              <a:rPr lang="en-US" sz="2400" b="1" dirty="0" err="1">
                <a:solidFill>
                  <a:srgbClr val="002060"/>
                </a:solidFill>
              </a:rPr>
              <a:t>plt</a:t>
            </a:r>
            <a:r>
              <a:rPr lang="en-US" sz="2400" dirty="0" err="1"/>
              <a:t>.</a:t>
            </a:r>
            <a:r>
              <a:rPr lang="en-US" sz="2400" b="1" dirty="0" err="1">
                <a:solidFill>
                  <a:srgbClr val="002060"/>
                </a:solidFill>
              </a:rPr>
              <a:t>ion</a:t>
            </a:r>
            <a:r>
              <a:rPr lang="en-US" sz="2400" dirty="0"/>
              <a:t>().</a:t>
            </a:r>
            <a:endParaRPr lang="en-IN" sz="2400" dirty="0"/>
          </a:p>
        </p:txBody>
      </p:sp>
    </p:spTree>
    <p:extLst>
      <p:ext uri="{BB962C8B-B14F-4D97-AF65-F5344CB8AC3E}">
        <p14:creationId xmlns:p14="http://schemas.microsoft.com/office/powerpoint/2010/main" val="2644311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926F-E03E-1F5E-767F-4B8BC4E843D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51E46-8E68-546C-876D-FA20E1B66AC1}"/>
              </a:ext>
            </a:extLst>
          </p:cNvPr>
          <p:cNvSpPr>
            <a:spLocks noGrp="1"/>
          </p:cNvSpPr>
          <p:nvPr>
            <p:ph idx="1"/>
          </p:nvPr>
        </p:nvSpPr>
        <p:spPr>
          <a:xfrm>
            <a:off x="702853" y="772886"/>
            <a:ext cx="10900568" cy="5301344"/>
          </a:xfrm>
        </p:spPr>
        <p:txBody>
          <a:bodyPr>
            <a:normAutofit/>
          </a:bodyPr>
          <a:lstStyle/>
          <a:p>
            <a:pPr marL="0" indent="0">
              <a:buNone/>
            </a:pPr>
            <a:r>
              <a:rPr lang="en-US" sz="2800" b="1" dirty="0"/>
              <a:t>Data manipulation and visualization using Pandas and Matplotlib. </a:t>
            </a:r>
          </a:p>
          <a:p>
            <a:pPr marL="0" indent="0">
              <a:buNone/>
            </a:pPr>
            <a:r>
              <a:rPr lang="en-IN" sz="2400" b="1" dirty="0"/>
              <a:t>🛠️ Data Manipulation with Pandas</a:t>
            </a:r>
          </a:p>
          <a:p>
            <a:pPr marL="0" indent="0">
              <a:buNone/>
            </a:pPr>
            <a:r>
              <a:rPr lang="en-IN" sz="2400" dirty="0"/>
              <a:t>Pandas helps us </a:t>
            </a:r>
            <a:r>
              <a:rPr lang="en-IN" sz="2400" b="1" dirty="0">
                <a:solidFill>
                  <a:srgbClr val="C00000"/>
                </a:solidFill>
              </a:rPr>
              <a:t>clean</a:t>
            </a:r>
            <a:r>
              <a:rPr lang="en-IN" sz="2400" dirty="0"/>
              <a:t>, </a:t>
            </a:r>
            <a:r>
              <a:rPr lang="en-IN" sz="2400" b="1" dirty="0">
                <a:solidFill>
                  <a:srgbClr val="C00000"/>
                </a:solidFill>
              </a:rPr>
              <a:t>reshape</a:t>
            </a:r>
            <a:r>
              <a:rPr lang="en-IN" sz="2400" dirty="0"/>
              <a:t>, </a:t>
            </a:r>
            <a:r>
              <a:rPr lang="en-IN" sz="2400" b="1" dirty="0" err="1">
                <a:solidFill>
                  <a:srgbClr val="C00000"/>
                </a:solidFill>
              </a:rPr>
              <a:t>analyze</a:t>
            </a:r>
            <a:r>
              <a:rPr lang="en-IN" sz="2400" dirty="0"/>
              <a:t>, and </a:t>
            </a:r>
            <a:r>
              <a:rPr lang="en-IN" sz="2400" b="1" dirty="0">
                <a:solidFill>
                  <a:srgbClr val="C00000"/>
                </a:solidFill>
              </a:rPr>
              <a:t>prepare</a:t>
            </a:r>
            <a:r>
              <a:rPr lang="en-IN" sz="2400" dirty="0"/>
              <a:t> </a:t>
            </a:r>
            <a:r>
              <a:rPr lang="en-IN" sz="2400" b="1" dirty="0">
                <a:solidFill>
                  <a:srgbClr val="C00000"/>
                </a:solidFill>
              </a:rPr>
              <a:t>data</a:t>
            </a:r>
            <a:r>
              <a:rPr lang="en-IN" sz="2400" dirty="0"/>
              <a:t> </a:t>
            </a:r>
            <a:r>
              <a:rPr lang="en-IN" sz="2400" b="1" dirty="0">
                <a:solidFill>
                  <a:srgbClr val="002060"/>
                </a:solidFill>
              </a:rPr>
              <a:t>for</a:t>
            </a:r>
            <a:r>
              <a:rPr lang="en-IN" sz="2400" dirty="0"/>
              <a:t> </a:t>
            </a:r>
            <a:r>
              <a:rPr lang="en-IN" sz="2400" b="1" dirty="0">
                <a:solidFill>
                  <a:srgbClr val="002060"/>
                </a:solidFill>
              </a:rPr>
              <a:t>visualization</a:t>
            </a:r>
            <a:r>
              <a:rPr lang="en-IN" sz="2400" dirty="0"/>
              <a:t> or further processing.</a:t>
            </a:r>
          </a:p>
          <a:p>
            <a:pPr marL="0" indent="0">
              <a:buNone/>
            </a:pPr>
            <a:endParaRPr lang="en-IN" sz="800" dirty="0"/>
          </a:p>
          <a:p>
            <a:pPr marL="0" indent="0">
              <a:buNone/>
            </a:pPr>
            <a:r>
              <a:rPr lang="en-IN" sz="2400" b="1" dirty="0"/>
              <a:t>🔢 Basic Workflow:</a:t>
            </a:r>
          </a:p>
          <a:p>
            <a:r>
              <a:rPr lang="en-IN" sz="2400" dirty="0"/>
              <a:t>Import Data</a:t>
            </a:r>
          </a:p>
          <a:p>
            <a:r>
              <a:rPr lang="en-IN" sz="2400" dirty="0"/>
              <a:t>Clean Data</a:t>
            </a:r>
          </a:p>
          <a:p>
            <a:r>
              <a:rPr lang="en-IN" sz="2400" dirty="0"/>
              <a:t>Transform &amp; Filter</a:t>
            </a:r>
          </a:p>
          <a:p>
            <a:r>
              <a:rPr lang="en-IN" sz="2400" dirty="0"/>
              <a:t>Aggregate/Summarize</a:t>
            </a:r>
          </a:p>
          <a:p>
            <a:r>
              <a:rPr lang="en-IN" sz="2400" dirty="0"/>
              <a:t>Prepare for Visualization</a:t>
            </a:r>
          </a:p>
        </p:txBody>
      </p:sp>
    </p:spTree>
    <p:extLst>
      <p:ext uri="{BB962C8B-B14F-4D97-AF65-F5344CB8AC3E}">
        <p14:creationId xmlns:p14="http://schemas.microsoft.com/office/powerpoint/2010/main" val="62735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CD001-57F9-2A50-7305-B257B30C9757}"/>
              </a:ext>
            </a:extLst>
          </p:cNvPr>
          <p:cNvSpPr txBox="1"/>
          <p:nvPr/>
        </p:nvSpPr>
        <p:spPr>
          <a:xfrm>
            <a:off x="1154156" y="937727"/>
            <a:ext cx="10179698" cy="4770537"/>
          </a:xfrm>
          <a:prstGeom prst="rect">
            <a:avLst/>
          </a:prstGeom>
          <a:noFill/>
        </p:spPr>
        <p:txBody>
          <a:bodyPr wrap="square">
            <a:spAutoFit/>
          </a:bodyPr>
          <a:lstStyle/>
          <a:p>
            <a:r>
              <a:rPr lang="en-US" sz="2400" b="1" dirty="0"/>
              <a:t>Data Input:</a:t>
            </a:r>
          </a:p>
          <a:p>
            <a:endParaRPr lang="en-US" sz="2000" b="0" i="0" dirty="0">
              <a:solidFill>
                <a:srgbClr val="1F1F1F"/>
              </a:solidFill>
              <a:effectLst/>
              <a:latin typeface="Google Sans"/>
            </a:endParaRPr>
          </a:p>
          <a:p>
            <a:pPr marL="342900" indent="-342900" algn="l">
              <a:buAutoNum type="arabicPeriod"/>
            </a:pPr>
            <a:r>
              <a:rPr lang="en-US" sz="2000" b="0" i="0" dirty="0">
                <a:solidFill>
                  <a:srgbClr val="1F1F1F"/>
                </a:solidFill>
                <a:effectLst/>
                <a:latin typeface="Google Sans"/>
              </a:rPr>
              <a:t>This is the </a:t>
            </a:r>
            <a:r>
              <a:rPr lang="en-US" sz="2000" b="1" i="0" dirty="0">
                <a:solidFill>
                  <a:srgbClr val="1F1F1F"/>
                </a:solidFill>
                <a:effectLst/>
                <a:latin typeface="Google Sans"/>
              </a:rPr>
              <a:t>foundation</a:t>
            </a:r>
            <a:r>
              <a:rPr lang="en-US" sz="2000" b="0" i="0" dirty="0">
                <a:solidFill>
                  <a:srgbClr val="1F1F1F"/>
                </a:solidFill>
                <a:effectLst/>
                <a:latin typeface="Google Sans"/>
              </a:rPr>
              <a:t> of any machine learning task. Data can come from </a:t>
            </a:r>
            <a:r>
              <a:rPr lang="en-US" sz="2000" b="1" i="0" dirty="0">
                <a:solidFill>
                  <a:srgbClr val="1F1F1F"/>
                </a:solidFill>
                <a:effectLst/>
                <a:latin typeface="Google Sans"/>
              </a:rPr>
              <a:t>various sources </a:t>
            </a:r>
            <a:r>
              <a:rPr lang="en-US" sz="2000" b="0" i="0" dirty="0">
                <a:solidFill>
                  <a:srgbClr val="1F1F1F"/>
                </a:solidFill>
                <a:effectLst/>
                <a:latin typeface="Google Sans"/>
              </a:rPr>
              <a:t>like sensors, databases, logs, text files, and images.</a:t>
            </a:r>
          </a:p>
          <a:p>
            <a:pPr marL="342900" indent="-342900" algn="l">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The data should be </a:t>
            </a:r>
            <a:r>
              <a:rPr lang="en-US" sz="2000" b="1" i="0" dirty="0">
                <a:solidFill>
                  <a:srgbClr val="1F1F1F"/>
                </a:solidFill>
                <a:effectLst/>
                <a:latin typeface="Google Sans"/>
              </a:rPr>
              <a:t>relevant</a:t>
            </a:r>
            <a:r>
              <a:rPr lang="en-US" sz="2000" b="0" i="0" dirty="0">
                <a:solidFill>
                  <a:srgbClr val="1F1F1F"/>
                </a:solidFill>
                <a:effectLst/>
                <a:latin typeface="Google Sans"/>
              </a:rPr>
              <a:t> to the problem you're trying to solve, </a:t>
            </a:r>
            <a:r>
              <a:rPr lang="en-US" sz="2000" b="1" i="0" dirty="0">
                <a:solidFill>
                  <a:srgbClr val="1F1F1F"/>
                </a:solidFill>
                <a:effectLst/>
                <a:latin typeface="Google Sans"/>
              </a:rPr>
              <a:t>diverse enough </a:t>
            </a:r>
            <a:r>
              <a:rPr lang="en-US" sz="2000" b="0" i="0" dirty="0">
                <a:solidFill>
                  <a:srgbClr val="1F1F1F"/>
                </a:solidFill>
                <a:effectLst/>
                <a:latin typeface="Google Sans"/>
              </a:rPr>
              <a:t>to capture different scenarios, and </a:t>
            </a:r>
            <a:r>
              <a:rPr lang="en-US" sz="2000" b="1" i="0" dirty="0">
                <a:solidFill>
                  <a:srgbClr val="1F1F1F"/>
                </a:solidFill>
                <a:effectLst/>
                <a:latin typeface="Google Sans"/>
              </a:rPr>
              <a:t>accurate</a:t>
            </a:r>
            <a:r>
              <a:rPr lang="en-US" sz="2000" b="0" i="0" dirty="0">
                <a:solidFill>
                  <a:srgbClr val="1F1F1F"/>
                </a:solidFill>
                <a:effectLst/>
                <a:latin typeface="Google Sans"/>
              </a:rPr>
              <a:t> to </a:t>
            </a:r>
            <a:r>
              <a:rPr lang="en-US" sz="2000" b="1" i="0" dirty="0">
                <a:solidFill>
                  <a:srgbClr val="1F1F1F"/>
                </a:solidFill>
                <a:effectLst/>
                <a:latin typeface="Google Sans"/>
              </a:rPr>
              <a:t>avoid misleading the model.</a:t>
            </a:r>
          </a:p>
          <a:p>
            <a:pPr marL="342900" indent="-342900">
              <a:buFontTx/>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Often, data needs </a:t>
            </a:r>
            <a:r>
              <a:rPr lang="en-US" sz="2000" b="1" i="0" dirty="0">
                <a:solidFill>
                  <a:srgbClr val="1F1F1F"/>
                </a:solidFill>
                <a:effectLst/>
                <a:latin typeface="Google Sans"/>
              </a:rPr>
              <a:t>pre-processing</a:t>
            </a:r>
            <a:r>
              <a:rPr lang="en-US" sz="2000" b="0" i="0" dirty="0">
                <a:solidFill>
                  <a:srgbClr val="1F1F1F"/>
                </a:solidFill>
                <a:effectLst/>
                <a:latin typeface="Google Sans"/>
              </a:rPr>
              <a:t> before feeding it into the model. This can involve cleaning, formatting, feature engineering (creating new features), and handling missing values.</a:t>
            </a:r>
          </a:p>
          <a:p>
            <a:pPr marL="342900" indent="-342900">
              <a:buFontTx/>
              <a:buAutoNum type="arabicPeriod"/>
            </a:pPr>
            <a:endParaRPr lang="en-US" sz="2000" b="0" i="0" dirty="0">
              <a:solidFill>
                <a:srgbClr val="1F1F1F"/>
              </a:solidFill>
              <a:effectLst/>
              <a:latin typeface="Google Sans"/>
            </a:endParaRPr>
          </a:p>
          <a:p>
            <a:endParaRPr lang="en-US" sz="2000" b="1" i="0" dirty="0">
              <a:solidFill>
                <a:srgbClr val="374151"/>
              </a:solidFill>
              <a:effectLst/>
              <a:latin typeface="Söhne"/>
            </a:endParaRPr>
          </a:p>
          <a:p>
            <a:r>
              <a:rPr lang="en-US" sz="2000" b="1" i="0" dirty="0">
                <a:solidFill>
                  <a:srgbClr val="374151"/>
                </a:solidFill>
                <a:effectLst/>
                <a:latin typeface="Söhne"/>
              </a:rPr>
              <a:t>Note:</a:t>
            </a:r>
          </a:p>
          <a:p>
            <a:r>
              <a:rPr lang="en-US" sz="2000" b="0" i="0" dirty="0">
                <a:solidFill>
                  <a:srgbClr val="374151"/>
                </a:solidFill>
                <a:effectLst/>
                <a:latin typeface="Söhne"/>
              </a:rPr>
              <a:t>The </a:t>
            </a:r>
            <a:r>
              <a:rPr lang="en-US" sz="2000" b="1" i="0" dirty="0">
                <a:solidFill>
                  <a:srgbClr val="374151"/>
                </a:solidFill>
                <a:effectLst/>
                <a:latin typeface="Söhne"/>
              </a:rPr>
              <a:t>quality</a:t>
            </a:r>
            <a:r>
              <a:rPr lang="en-US" sz="2000" b="0" i="0" dirty="0">
                <a:solidFill>
                  <a:srgbClr val="374151"/>
                </a:solidFill>
                <a:effectLst/>
                <a:latin typeface="Söhne"/>
              </a:rPr>
              <a:t> and </a:t>
            </a:r>
            <a:r>
              <a:rPr lang="en-US" sz="2000" b="1" i="0" dirty="0">
                <a:solidFill>
                  <a:srgbClr val="374151"/>
                </a:solidFill>
                <a:effectLst/>
                <a:latin typeface="Söhne"/>
              </a:rPr>
              <a:t>quantity</a:t>
            </a:r>
            <a:r>
              <a:rPr lang="en-US" sz="2000" b="0" i="0" dirty="0">
                <a:solidFill>
                  <a:srgbClr val="374151"/>
                </a:solidFill>
                <a:effectLst/>
                <a:latin typeface="Söhne"/>
              </a:rPr>
              <a:t> of the input data significantly impact the effectiveness of the machine learning model. </a:t>
            </a:r>
            <a:endParaRPr lang="en-US" sz="2000" dirty="0"/>
          </a:p>
        </p:txBody>
      </p:sp>
    </p:spTree>
    <p:extLst>
      <p:ext uri="{BB962C8B-B14F-4D97-AF65-F5344CB8AC3E}">
        <p14:creationId xmlns:p14="http://schemas.microsoft.com/office/powerpoint/2010/main" val="3522395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2034A-F12D-9B03-419D-4C801EC34E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2F62A-FF6E-0BB8-6C3A-8A3022166B6C}"/>
              </a:ext>
            </a:extLst>
          </p:cNvPr>
          <p:cNvSpPr>
            <a:spLocks noGrp="1"/>
          </p:cNvSpPr>
          <p:nvPr>
            <p:ph idx="1"/>
          </p:nvPr>
        </p:nvSpPr>
        <p:spPr>
          <a:xfrm>
            <a:off x="702853" y="772886"/>
            <a:ext cx="10900568" cy="5301344"/>
          </a:xfrm>
        </p:spPr>
        <p:txBody>
          <a:bodyPr>
            <a:normAutofit/>
          </a:bodyPr>
          <a:lstStyle/>
          <a:p>
            <a:pPr marL="0" indent="0">
              <a:buNone/>
            </a:pPr>
            <a:r>
              <a:rPr lang="en-US" sz="2400" b="1" dirty="0"/>
              <a:t>Example:</a:t>
            </a:r>
          </a:p>
          <a:p>
            <a:pPr marL="0" indent="0">
              <a:buNone/>
            </a:pPr>
            <a:r>
              <a:rPr lang="en-IN" sz="2400" b="1" dirty="0"/>
              <a:t>📥 Input File: </a:t>
            </a:r>
            <a:r>
              <a:rPr lang="en-IN" sz="2400" b="1" dirty="0">
                <a:solidFill>
                  <a:srgbClr val="002060"/>
                </a:solidFill>
              </a:rPr>
              <a:t>sales.csv</a:t>
            </a:r>
          </a:p>
        </p:txBody>
      </p:sp>
      <p:graphicFrame>
        <p:nvGraphicFramePr>
          <p:cNvPr id="4" name="Table 3">
            <a:extLst>
              <a:ext uri="{FF2B5EF4-FFF2-40B4-BE49-F238E27FC236}">
                <a16:creationId xmlns:a16="http://schemas.microsoft.com/office/drawing/2014/main" id="{4A76417D-9B6F-48B1-C10E-06B3954FBB57}"/>
              </a:ext>
            </a:extLst>
          </p:cNvPr>
          <p:cNvGraphicFramePr>
            <a:graphicFrameLocks noGrp="1"/>
          </p:cNvGraphicFramePr>
          <p:nvPr>
            <p:extLst>
              <p:ext uri="{D42A27DB-BD31-4B8C-83A1-F6EECF244321}">
                <p14:modId xmlns:p14="http://schemas.microsoft.com/office/powerpoint/2010/main" val="3473392197"/>
              </p:ext>
            </p:extLst>
          </p:nvPr>
        </p:nvGraphicFramePr>
        <p:xfrm>
          <a:off x="1184376" y="1865172"/>
          <a:ext cx="8058776" cy="3775464"/>
        </p:xfrm>
        <a:graphic>
          <a:graphicData uri="http://schemas.openxmlformats.org/drawingml/2006/table">
            <a:tbl>
              <a:tblPr firstRow="1" firstCol="1" bandRow="1">
                <a:tableStyleId>{5C22544A-7EE6-4342-B048-85BDC9FD1C3A}</a:tableStyleId>
              </a:tblPr>
              <a:tblGrid>
                <a:gridCol w="2261052">
                  <a:extLst>
                    <a:ext uri="{9D8B030D-6E8A-4147-A177-3AD203B41FA5}">
                      <a16:colId xmlns:a16="http://schemas.microsoft.com/office/drawing/2014/main" val="1067932988"/>
                    </a:ext>
                  </a:extLst>
                </a:gridCol>
                <a:gridCol w="1950144">
                  <a:extLst>
                    <a:ext uri="{9D8B030D-6E8A-4147-A177-3AD203B41FA5}">
                      <a16:colId xmlns:a16="http://schemas.microsoft.com/office/drawing/2014/main" val="651917552"/>
                    </a:ext>
                  </a:extLst>
                </a:gridCol>
                <a:gridCol w="1749859">
                  <a:extLst>
                    <a:ext uri="{9D8B030D-6E8A-4147-A177-3AD203B41FA5}">
                      <a16:colId xmlns:a16="http://schemas.microsoft.com/office/drawing/2014/main" val="1696913832"/>
                    </a:ext>
                  </a:extLst>
                </a:gridCol>
                <a:gridCol w="2097721">
                  <a:extLst>
                    <a:ext uri="{9D8B030D-6E8A-4147-A177-3AD203B41FA5}">
                      <a16:colId xmlns:a16="http://schemas.microsoft.com/office/drawing/2014/main" val="1183827451"/>
                    </a:ext>
                  </a:extLst>
                </a:gridCol>
              </a:tblGrid>
              <a:tr h="471933">
                <a:tc>
                  <a:txBody>
                    <a:bodyPr/>
                    <a:lstStyle/>
                    <a:p>
                      <a:pPr>
                        <a:lnSpc>
                          <a:spcPct val="107000"/>
                        </a:lnSpc>
                        <a:spcAft>
                          <a:spcPts val="800"/>
                        </a:spcAft>
                        <a:buNone/>
                      </a:pPr>
                      <a:r>
                        <a:rPr lang="en-IN" sz="2000" kern="100" dirty="0">
                          <a:effectLst/>
                        </a:rPr>
                        <a:t>Date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87629402"/>
                  </a:ext>
                </a:extLst>
              </a:tr>
              <a:tr h="471933">
                <a:tc>
                  <a:txBody>
                    <a:bodyPr/>
                    <a:lstStyle/>
                    <a:p>
                      <a:pPr>
                        <a:lnSpc>
                          <a:spcPct val="107000"/>
                        </a:lnSpc>
                        <a:spcAft>
                          <a:spcPts val="800"/>
                        </a:spcAft>
                        <a:buNone/>
                      </a:pPr>
                      <a:r>
                        <a:rPr lang="en-IN" sz="2000" kern="100">
                          <a:effectLst/>
                        </a:rPr>
                        <a:t>2023-01-01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East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50260082"/>
                  </a:ext>
                </a:extLst>
              </a:tr>
              <a:tr h="471933">
                <a:tc>
                  <a:txBody>
                    <a:bodyPr/>
                    <a:lstStyle/>
                    <a:p>
                      <a:pPr>
                        <a:lnSpc>
                          <a:spcPct val="107000"/>
                        </a:lnSpc>
                        <a:spcAft>
                          <a:spcPts val="800"/>
                        </a:spcAft>
                        <a:buNone/>
                      </a:pPr>
                      <a:r>
                        <a:rPr lang="en-IN" sz="2000" kern="100">
                          <a:effectLst/>
                        </a:rPr>
                        <a:t>2023-01-02</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63524814"/>
                  </a:ext>
                </a:extLst>
              </a:tr>
              <a:tr h="471933">
                <a:tc>
                  <a:txBody>
                    <a:bodyPr/>
                    <a:lstStyle/>
                    <a:p>
                      <a:pPr>
                        <a:lnSpc>
                          <a:spcPct val="107000"/>
                        </a:lnSpc>
                        <a:spcAft>
                          <a:spcPts val="800"/>
                        </a:spcAft>
                        <a:buNone/>
                      </a:pPr>
                      <a:r>
                        <a:rPr lang="en-IN" sz="2000" kern="100">
                          <a:effectLst/>
                        </a:rPr>
                        <a:t>2023-01-03</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South</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07970173"/>
                  </a:ext>
                </a:extLst>
              </a:tr>
              <a:tr h="471933">
                <a:tc>
                  <a:txBody>
                    <a:bodyPr/>
                    <a:lstStyle/>
                    <a:p>
                      <a:pPr>
                        <a:lnSpc>
                          <a:spcPct val="107000"/>
                        </a:lnSpc>
                        <a:spcAft>
                          <a:spcPts val="800"/>
                        </a:spcAft>
                        <a:buNone/>
                      </a:pPr>
                      <a:r>
                        <a:rPr lang="en-IN" sz="2000" kern="100">
                          <a:effectLst/>
                        </a:rPr>
                        <a:t>2023-01-04</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East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81798225"/>
                  </a:ext>
                </a:extLst>
              </a:tr>
              <a:tr h="471933">
                <a:tc>
                  <a:txBody>
                    <a:bodyPr/>
                    <a:lstStyle/>
                    <a:p>
                      <a:pPr>
                        <a:lnSpc>
                          <a:spcPct val="107000"/>
                        </a:lnSpc>
                        <a:spcAft>
                          <a:spcPts val="800"/>
                        </a:spcAft>
                        <a:buNone/>
                      </a:pPr>
                      <a:r>
                        <a:rPr lang="en-IN" sz="2000" kern="100">
                          <a:effectLst/>
                        </a:rPr>
                        <a:t>2023-01-05</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8000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14437832"/>
                  </a:ext>
                </a:extLst>
              </a:tr>
              <a:tr h="471933">
                <a:tc>
                  <a:txBody>
                    <a:bodyPr/>
                    <a:lstStyle/>
                    <a:p>
                      <a:pPr>
                        <a:lnSpc>
                          <a:spcPct val="107000"/>
                        </a:lnSpc>
                        <a:spcAft>
                          <a:spcPts val="800"/>
                        </a:spcAft>
                        <a:buNone/>
                      </a:pPr>
                      <a:r>
                        <a:rPr lang="en-IN" sz="2000" kern="100">
                          <a:effectLst/>
                        </a:rPr>
                        <a:t>2023-01-06</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11525995"/>
                  </a:ext>
                </a:extLst>
              </a:tr>
              <a:tr h="471933">
                <a:tc>
                  <a:txBody>
                    <a:bodyPr/>
                    <a:lstStyle/>
                    <a:p>
                      <a:pPr>
                        <a:lnSpc>
                          <a:spcPct val="107000"/>
                        </a:lnSpc>
                        <a:spcAft>
                          <a:spcPts val="800"/>
                        </a:spcAft>
                        <a:buNone/>
                      </a:pPr>
                      <a:r>
                        <a:rPr lang="en-IN" sz="2000" kern="100">
                          <a:effectLst/>
                        </a:rPr>
                        <a:t>2023-01-07</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North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2000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300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33528328"/>
                  </a:ext>
                </a:extLst>
              </a:tr>
            </a:tbl>
          </a:graphicData>
        </a:graphic>
      </p:graphicFrame>
    </p:spTree>
    <p:extLst>
      <p:ext uri="{BB962C8B-B14F-4D97-AF65-F5344CB8AC3E}">
        <p14:creationId xmlns:p14="http://schemas.microsoft.com/office/powerpoint/2010/main" val="249473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6C46-07D7-ABE0-0102-9A8479E953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DA256-104F-243D-8974-70F966025C33}"/>
              </a:ext>
            </a:extLst>
          </p:cNvPr>
          <p:cNvSpPr>
            <a:spLocks noGrp="1"/>
          </p:cNvSpPr>
          <p:nvPr>
            <p:ph idx="1"/>
          </p:nvPr>
        </p:nvSpPr>
        <p:spPr>
          <a:xfrm>
            <a:off x="6096000" y="286438"/>
            <a:ext cx="6416503" cy="5787791"/>
          </a:xfrm>
        </p:spPr>
        <p:txBody>
          <a:bodyPr>
            <a:normAutofit/>
          </a:bodyPr>
          <a:lstStyle/>
          <a:p>
            <a:pPr marL="0" indent="0">
              <a:buNone/>
            </a:pPr>
            <a:r>
              <a:rPr lang="en-IN" sz="2400" b="1" dirty="0"/>
              <a:t>Output:</a:t>
            </a:r>
          </a:p>
          <a:p>
            <a:pPr marL="457200" indent="-457200">
              <a:buAutoNum type="arabicPeriod"/>
            </a:pPr>
            <a:r>
              <a:rPr lang="en-IN" sz="2400" b="1" dirty="0" err="1"/>
              <a:t>filtered_df</a:t>
            </a:r>
            <a:r>
              <a:rPr lang="en-IN" sz="2400" b="1" dirty="0"/>
              <a:t> (Sales &gt; 5000):</a:t>
            </a:r>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r>
              <a:rPr lang="en-IN" sz="2400" b="1" dirty="0" err="1"/>
              <a:t>df</a:t>
            </a:r>
            <a:r>
              <a:rPr lang="en-IN" sz="2400" b="1" dirty="0"/>
              <a:t>['Profit Margin’]:</a:t>
            </a:r>
          </a:p>
          <a:p>
            <a:pPr marL="457200" indent="-457200">
              <a:buAutoNum type="arabicPeriod"/>
            </a:pPr>
            <a:endParaRPr lang="en-IN" sz="2400" dirty="0"/>
          </a:p>
        </p:txBody>
      </p:sp>
      <p:graphicFrame>
        <p:nvGraphicFramePr>
          <p:cNvPr id="5" name="Table 4">
            <a:extLst>
              <a:ext uri="{FF2B5EF4-FFF2-40B4-BE49-F238E27FC236}">
                <a16:creationId xmlns:a16="http://schemas.microsoft.com/office/drawing/2014/main" id="{B209387D-8558-F655-F26F-1D3CCE952625}"/>
              </a:ext>
            </a:extLst>
          </p:cNvPr>
          <p:cNvGraphicFramePr>
            <a:graphicFrameLocks noGrp="1"/>
          </p:cNvGraphicFramePr>
          <p:nvPr>
            <p:extLst>
              <p:ext uri="{D42A27DB-BD31-4B8C-83A1-F6EECF244321}">
                <p14:modId xmlns:p14="http://schemas.microsoft.com/office/powerpoint/2010/main" val="1545402615"/>
              </p:ext>
            </p:extLst>
          </p:nvPr>
        </p:nvGraphicFramePr>
        <p:xfrm>
          <a:off x="6330140" y="1304702"/>
          <a:ext cx="5712184" cy="1875632"/>
        </p:xfrm>
        <a:graphic>
          <a:graphicData uri="http://schemas.openxmlformats.org/drawingml/2006/table">
            <a:tbl>
              <a:tblPr firstRow="1" firstCol="1" bandRow="1">
                <a:tableStyleId>{5C22544A-7EE6-4342-B048-85BDC9FD1C3A}</a:tableStyleId>
              </a:tblPr>
              <a:tblGrid>
                <a:gridCol w="1428046">
                  <a:extLst>
                    <a:ext uri="{9D8B030D-6E8A-4147-A177-3AD203B41FA5}">
                      <a16:colId xmlns:a16="http://schemas.microsoft.com/office/drawing/2014/main" val="3897771379"/>
                    </a:ext>
                  </a:extLst>
                </a:gridCol>
                <a:gridCol w="1428046">
                  <a:extLst>
                    <a:ext uri="{9D8B030D-6E8A-4147-A177-3AD203B41FA5}">
                      <a16:colId xmlns:a16="http://schemas.microsoft.com/office/drawing/2014/main" val="2484461188"/>
                    </a:ext>
                  </a:extLst>
                </a:gridCol>
                <a:gridCol w="1428046">
                  <a:extLst>
                    <a:ext uri="{9D8B030D-6E8A-4147-A177-3AD203B41FA5}">
                      <a16:colId xmlns:a16="http://schemas.microsoft.com/office/drawing/2014/main" val="2223411024"/>
                    </a:ext>
                  </a:extLst>
                </a:gridCol>
                <a:gridCol w="1428046">
                  <a:extLst>
                    <a:ext uri="{9D8B030D-6E8A-4147-A177-3AD203B41FA5}">
                      <a16:colId xmlns:a16="http://schemas.microsoft.com/office/drawing/2014/main" val="258671395"/>
                    </a:ext>
                  </a:extLst>
                </a:gridCol>
              </a:tblGrid>
              <a:tr h="468908">
                <a:tc>
                  <a:txBody>
                    <a:bodyPr/>
                    <a:lstStyle/>
                    <a:p>
                      <a:pPr>
                        <a:lnSpc>
                          <a:spcPct val="107000"/>
                        </a:lnSpc>
                        <a:spcAft>
                          <a:spcPts val="800"/>
                        </a:spcAft>
                        <a:buNone/>
                      </a:pPr>
                      <a:r>
                        <a:rPr lang="en-IN" sz="2000" kern="100" dirty="0">
                          <a:effectLst/>
                        </a:rPr>
                        <a:t>Date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9980187"/>
                  </a:ext>
                </a:extLst>
              </a:tr>
              <a:tr h="468908">
                <a:tc>
                  <a:txBody>
                    <a:bodyPr/>
                    <a:lstStyle/>
                    <a:p>
                      <a:pPr>
                        <a:lnSpc>
                          <a:spcPct val="107000"/>
                        </a:lnSpc>
                        <a:spcAft>
                          <a:spcPts val="800"/>
                        </a:spcAft>
                        <a:buNone/>
                      </a:pPr>
                      <a:r>
                        <a:rPr lang="en-IN" sz="2000" kern="100">
                          <a:effectLst/>
                        </a:rPr>
                        <a:t>2023-01-02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30908726"/>
                  </a:ext>
                </a:extLst>
              </a:tr>
              <a:tr h="468908">
                <a:tc>
                  <a:txBody>
                    <a:bodyPr/>
                    <a:lstStyle/>
                    <a:p>
                      <a:pPr>
                        <a:lnSpc>
                          <a:spcPct val="107000"/>
                        </a:lnSpc>
                        <a:spcAft>
                          <a:spcPts val="800"/>
                        </a:spcAft>
                        <a:buNone/>
                      </a:pPr>
                      <a:r>
                        <a:rPr lang="en-IN" sz="2000" kern="100">
                          <a:effectLst/>
                        </a:rPr>
                        <a:t>2023-01-05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8000.0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1293697"/>
                  </a:ext>
                </a:extLst>
              </a:tr>
              <a:tr h="468908">
                <a:tc>
                  <a:txBody>
                    <a:bodyPr/>
                    <a:lstStyle/>
                    <a:p>
                      <a:pPr>
                        <a:lnSpc>
                          <a:spcPct val="107000"/>
                        </a:lnSpc>
                        <a:spcAft>
                          <a:spcPts val="800"/>
                        </a:spcAft>
                        <a:buNone/>
                      </a:pPr>
                      <a:r>
                        <a:rPr lang="en-IN" sz="2000" kern="100" dirty="0">
                          <a:effectLst/>
                        </a:rPr>
                        <a:t>2023-01-06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00024085"/>
                  </a:ext>
                </a:extLst>
              </a:tr>
            </a:tbl>
          </a:graphicData>
        </a:graphic>
      </p:graphicFrame>
      <p:graphicFrame>
        <p:nvGraphicFramePr>
          <p:cNvPr id="6" name="Table 5">
            <a:extLst>
              <a:ext uri="{FF2B5EF4-FFF2-40B4-BE49-F238E27FC236}">
                <a16:creationId xmlns:a16="http://schemas.microsoft.com/office/drawing/2014/main" id="{A79BE4A7-6D06-E5C6-C7CB-0C501D6E8BAE}"/>
              </a:ext>
            </a:extLst>
          </p:cNvPr>
          <p:cNvGraphicFramePr>
            <a:graphicFrameLocks noGrp="1"/>
          </p:cNvGraphicFramePr>
          <p:nvPr>
            <p:extLst>
              <p:ext uri="{D42A27DB-BD31-4B8C-83A1-F6EECF244321}">
                <p14:modId xmlns:p14="http://schemas.microsoft.com/office/powerpoint/2010/main" val="1887646642"/>
              </p:ext>
            </p:extLst>
          </p:nvPr>
        </p:nvGraphicFramePr>
        <p:xfrm>
          <a:off x="6305322" y="4033881"/>
          <a:ext cx="5725160" cy="2272859"/>
        </p:xfrm>
        <a:graphic>
          <a:graphicData uri="http://schemas.openxmlformats.org/drawingml/2006/table">
            <a:tbl>
              <a:tblPr firstRow="1" firstCol="1" bandRow="1">
                <a:tableStyleId>{5C22544A-7EE6-4342-B048-85BDC9FD1C3A}</a:tableStyleId>
              </a:tblPr>
              <a:tblGrid>
                <a:gridCol w="1395470">
                  <a:extLst>
                    <a:ext uri="{9D8B030D-6E8A-4147-A177-3AD203B41FA5}">
                      <a16:colId xmlns:a16="http://schemas.microsoft.com/office/drawing/2014/main" val="1789176228"/>
                    </a:ext>
                  </a:extLst>
                </a:gridCol>
                <a:gridCol w="894340">
                  <a:extLst>
                    <a:ext uri="{9D8B030D-6E8A-4147-A177-3AD203B41FA5}">
                      <a16:colId xmlns:a16="http://schemas.microsoft.com/office/drawing/2014/main" val="3438769164"/>
                    </a:ext>
                  </a:extLst>
                </a:gridCol>
                <a:gridCol w="1144905">
                  <a:extLst>
                    <a:ext uri="{9D8B030D-6E8A-4147-A177-3AD203B41FA5}">
                      <a16:colId xmlns:a16="http://schemas.microsoft.com/office/drawing/2014/main" val="927112596"/>
                    </a:ext>
                  </a:extLst>
                </a:gridCol>
                <a:gridCol w="1144905">
                  <a:extLst>
                    <a:ext uri="{9D8B030D-6E8A-4147-A177-3AD203B41FA5}">
                      <a16:colId xmlns:a16="http://schemas.microsoft.com/office/drawing/2014/main" val="100936502"/>
                    </a:ext>
                  </a:extLst>
                </a:gridCol>
                <a:gridCol w="1145540">
                  <a:extLst>
                    <a:ext uri="{9D8B030D-6E8A-4147-A177-3AD203B41FA5}">
                      <a16:colId xmlns:a16="http://schemas.microsoft.com/office/drawing/2014/main" val="494601528"/>
                    </a:ext>
                  </a:extLst>
                </a:gridCol>
              </a:tblGrid>
              <a:tr h="267947">
                <a:tc>
                  <a:txBody>
                    <a:bodyPr/>
                    <a:lstStyle/>
                    <a:p>
                      <a:pPr>
                        <a:lnSpc>
                          <a:spcPct val="107000"/>
                        </a:lnSpc>
                        <a:spcAft>
                          <a:spcPts val="800"/>
                        </a:spcAft>
                        <a:buNone/>
                      </a:pPr>
                      <a:r>
                        <a:rPr lang="en-IN" sz="1800" kern="100">
                          <a:effectLst/>
                        </a:rPr>
                        <a:t>Date</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Region</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Sales</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Profit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Profit Margin</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17195"/>
                  </a:ext>
                </a:extLst>
              </a:tr>
              <a:tr h="267947">
                <a:tc>
                  <a:txBody>
                    <a:bodyPr/>
                    <a:lstStyle/>
                    <a:p>
                      <a:pPr>
                        <a:lnSpc>
                          <a:spcPct val="107000"/>
                        </a:lnSpc>
                        <a:spcAft>
                          <a:spcPts val="800"/>
                        </a:spcAft>
                        <a:buNone/>
                      </a:pPr>
                      <a:r>
                        <a:rPr lang="en-IN" sz="1800" kern="100">
                          <a:effectLst/>
                        </a:rPr>
                        <a:t>2023-01-01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East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0.100000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20091437"/>
                  </a:ext>
                </a:extLst>
              </a:tr>
              <a:tr h="267947">
                <a:tc>
                  <a:txBody>
                    <a:bodyPr/>
                    <a:lstStyle/>
                    <a:p>
                      <a:pPr>
                        <a:lnSpc>
                          <a:spcPct val="107000"/>
                        </a:lnSpc>
                        <a:spcAft>
                          <a:spcPts val="800"/>
                        </a:spcAft>
                        <a:buNone/>
                      </a:pPr>
                      <a:r>
                        <a:rPr lang="en-IN" sz="1800" kern="100">
                          <a:effectLst/>
                        </a:rPr>
                        <a:t>2023-01-02</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West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1000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0.142857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557424703"/>
                  </a:ext>
                </a:extLst>
              </a:tr>
              <a:tr h="267947">
                <a:tc>
                  <a:txBody>
                    <a:bodyPr/>
                    <a:lstStyle/>
                    <a:p>
                      <a:pPr>
                        <a:lnSpc>
                          <a:spcPct val="107000"/>
                        </a:lnSpc>
                        <a:spcAft>
                          <a:spcPts val="800"/>
                        </a:spcAft>
                        <a:buNone/>
                      </a:pPr>
                      <a:r>
                        <a:rPr lang="en-IN" sz="1800" kern="100">
                          <a:effectLst/>
                        </a:rPr>
                        <a:t>2023-01-03</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South</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4500.0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500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0.111111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56222311"/>
                  </a:ext>
                </a:extLst>
              </a:tr>
              <a:tr h="267947">
                <a:tc>
                  <a:txBody>
                    <a:bodyPr/>
                    <a:lstStyle/>
                    <a:p>
                      <a:pPr>
                        <a:lnSpc>
                          <a:spcPct val="107000"/>
                        </a:lnSpc>
                        <a:spcAft>
                          <a:spcPts val="800"/>
                        </a:spcAft>
                        <a:buNone/>
                      </a:pPr>
                      <a:r>
                        <a:rPr lang="en-IN" sz="1800" kern="100">
                          <a:effectLst/>
                        </a:rPr>
                        <a:t>2023-01-05</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West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8000.0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1200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0.150000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35071865"/>
                  </a:ext>
                </a:extLst>
              </a:tr>
              <a:tr h="267947">
                <a:tc>
                  <a:txBody>
                    <a:bodyPr/>
                    <a:lstStyle/>
                    <a:p>
                      <a:pPr>
                        <a:lnSpc>
                          <a:spcPct val="107000"/>
                        </a:lnSpc>
                        <a:spcAft>
                          <a:spcPts val="800"/>
                        </a:spcAft>
                        <a:buNone/>
                      </a:pPr>
                      <a:r>
                        <a:rPr lang="en-IN" sz="1800" kern="100">
                          <a:effectLst/>
                        </a:rPr>
                        <a:t>2023-01-06</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South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6000.0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0.116667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33164919"/>
                  </a:ext>
                </a:extLst>
              </a:tr>
              <a:tr h="267947">
                <a:tc>
                  <a:txBody>
                    <a:bodyPr/>
                    <a:lstStyle/>
                    <a:p>
                      <a:pPr>
                        <a:lnSpc>
                          <a:spcPct val="107000"/>
                        </a:lnSpc>
                        <a:spcAft>
                          <a:spcPts val="800"/>
                        </a:spcAft>
                        <a:buNone/>
                      </a:pPr>
                      <a:r>
                        <a:rPr lang="en-IN" sz="1800" kern="100">
                          <a:effectLst/>
                        </a:rPr>
                        <a:t>2023-01-07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North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2000.0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300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0.150000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7596530"/>
                  </a:ext>
                </a:extLst>
              </a:tr>
            </a:tbl>
          </a:graphicData>
        </a:graphic>
      </p:graphicFrame>
      <p:pic>
        <p:nvPicPr>
          <p:cNvPr id="10" name="Picture 9">
            <a:extLst>
              <a:ext uri="{FF2B5EF4-FFF2-40B4-BE49-F238E27FC236}">
                <a16:creationId xmlns:a16="http://schemas.microsoft.com/office/drawing/2014/main" id="{838A9E08-BA5A-DFE2-AF95-2488CE69865A}"/>
              </a:ext>
            </a:extLst>
          </p:cNvPr>
          <p:cNvPicPr>
            <a:picLocks noChangeAspect="1"/>
          </p:cNvPicPr>
          <p:nvPr/>
        </p:nvPicPr>
        <p:blipFill>
          <a:blip r:embed="rId2"/>
          <a:stretch>
            <a:fillRect/>
          </a:stretch>
        </p:blipFill>
        <p:spPr>
          <a:xfrm>
            <a:off x="0" y="0"/>
            <a:ext cx="5943600" cy="6858000"/>
          </a:xfrm>
          <a:prstGeom prst="rect">
            <a:avLst/>
          </a:prstGeom>
        </p:spPr>
      </p:pic>
    </p:spTree>
    <p:extLst>
      <p:ext uri="{BB962C8B-B14F-4D97-AF65-F5344CB8AC3E}">
        <p14:creationId xmlns:p14="http://schemas.microsoft.com/office/powerpoint/2010/main" val="2560631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D26A-7D17-98CD-83C3-C305552F7A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EBDF3-12AD-5E03-0777-6EA9B931629F}"/>
              </a:ext>
            </a:extLst>
          </p:cNvPr>
          <p:cNvSpPr>
            <a:spLocks noGrp="1"/>
          </p:cNvSpPr>
          <p:nvPr>
            <p:ph idx="1"/>
          </p:nvPr>
        </p:nvSpPr>
        <p:spPr>
          <a:xfrm>
            <a:off x="702853" y="772886"/>
            <a:ext cx="10900568" cy="5301344"/>
          </a:xfrm>
        </p:spPr>
        <p:txBody>
          <a:bodyPr>
            <a:normAutofit/>
          </a:bodyPr>
          <a:lstStyle/>
          <a:p>
            <a:pPr>
              <a:buNone/>
            </a:pPr>
            <a:r>
              <a:rPr lang="en-US" sz="2400" b="1" dirty="0"/>
              <a:t>📊 Data Visualization with Matplotlib</a:t>
            </a:r>
          </a:p>
          <a:p>
            <a:pPr>
              <a:buNone/>
            </a:pPr>
            <a:r>
              <a:rPr lang="en-US" sz="2400" b="1" dirty="0"/>
              <a:t>Matplotlib</a:t>
            </a:r>
            <a:r>
              <a:rPr lang="en-US" sz="2400" dirty="0"/>
              <a:t> is used to create visual representations of the data. Often used alongside Pandas for quick plotting.</a:t>
            </a:r>
          </a:p>
          <a:p>
            <a:r>
              <a:rPr lang="en-US" sz="2400" b="1" dirty="0"/>
              <a:t>📈 Basic Plotting Example:</a:t>
            </a:r>
          </a:p>
          <a:p>
            <a:pPr marL="0" indent="0">
              <a:buNone/>
            </a:pPr>
            <a:endParaRPr lang="en-IN" sz="2400" dirty="0"/>
          </a:p>
        </p:txBody>
      </p:sp>
      <p:pic>
        <p:nvPicPr>
          <p:cNvPr id="4" name="Picture 3">
            <a:extLst>
              <a:ext uri="{FF2B5EF4-FFF2-40B4-BE49-F238E27FC236}">
                <a16:creationId xmlns:a16="http://schemas.microsoft.com/office/drawing/2014/main" id="{15628EAC-65E1-9E87-9490-C554D7A009E9}"/>
              </a:ext>
            </a:extLst>
          </p:cNvPr>
          <p:cNvPicPr>
            <a:picLocks noChangeAspect="1"/>
          </p:cNvPicPr>
          <p:nvPr/>
        </p:nvPicPr>
        <p:blipFill>
          <a:blip r:embed="rId2"/>
          <a:srcRect t="24035"/>
          <a:stretch/>
        </p:blipFill>
        <p:spPr>
          <a:xfrm>
            <a:off x="2482394" y="2577947"/>
            <a:ext cx="8923809" cy="4037006"/>
          </a:xfrm>
          <a:prstGeom prst="rect">
            <a:avLst/>
          </a:prstGeom>
        </p:spPr>
      </p:pic>
      <p:pic>
        <p:nvPicPr>
          <p:cNvPr id="6" name="Picture 5">
            <a:extLst>
              <a:ext uri="{FF2B5EF4-FFF2-40B4-BE49-F238E27FC236}">
                <a16:creationId xmlns:a16="http://schemas.microsoft.com/office/drawing/2014/main" id="{FACF0610-9DBB-DEB7-6EC7-993EB256AE72}"/>
              </a:ext>
            </a:extLst>
          </p:cNvPr>
          <p:cNvPicPr>
            <a:picLocks noChangeAspect="1"/>
          </p:cNvPicPr>
          <p:nvPr/>
        </p:nvPicPr>
        <p:blipFill>
          <a:blip r:embed="rId3"/>
          <a:stretch>
            <a:fillRect/>
          </a:stretch>
        </p:blipFill>
        <p:spPr>
          <a:xfrm>
            <a:off x="4775042" y="1814342"/>
            <a:ext cx="6057143" cy="600000"/>
          </a:xfrm>
          <a:prstGeom prst="rect">
            <a:avLst/>
          </a:prstGeom>
        </p:spPr>
      </p:pic>
    </p:spTree>
    <p:extLst>
      <p:ext uri="{BB962C8B-B14F-4D97-AF65-F5344CB8AC3E}">
        <p14:creationId xmlns:p14="http://schemas.microsoft.com/office/powerpoint/2010/main" val="1718024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BE1F2-BA17-2B86-460E-389A2FEAC1A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01E5ED-B845-35A6-9965-72532C967070}"/>
              </a:ext>
            </a:extLst>
          </p:cNvPr>
          <p:cNvSpPr>
            <a:spLocks noGrp="1"/>
          </p:cNvSpPr>
          <p:nvPr>
            <p:ph type="title"/>
          </p:nvPr>
        </p:nvSpPr>
        <p:spPr>
          <a:xfrm>
            <a:off x="777240" y="457200"/>
            <a:ext cx="3994785" cy="2501900"/>
          </a:xfrm>
        </p:spPr>
        <p:txBody>
          <a:bodyPr/>
          <a:lstStyle/>
          <a:p>
            <a:r>
              <a:rPr lang="en-US" b="1" dirty="0"/>
              <a:t>Output:</a:t>
            </a:r>
            <a:br>
              <a:rPr lang="en-IN" b="1" dirty="0"/>
            </a:br>
            <a:endParaRPr lang="en-US" dirty="0"/>
          </a:p>
        </p:txBody>
      </p:sp>
      <p:pic>
        <p:nvPicPr>
          <p:cNvPr id="4" name="Picture 3" descr="A graph of sales by region&#10;&#10;AI-generated content may be incorrect.">
            <a:extLst>
              <a:ext uri="{FF2B5EF4-FFF2-40B4-BE49-F238E27FC236}">
                <a16:creationId xmlns:a16="http://schemas.microsoft.com/office/drawing/2014/main" id="{CFA8BAED-ECC9-B341-2A42-C7857252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921" y="602672"/>
            <a:ext cx="7730839" cy="5798128"/>
          </a:xfrm>
          <a:prstGeom prst="rect">
            <a:avLst/>
          </a:prstGeom>
          <a:noFill/>
        </p:spPr>
      </p:pic>
    </p:spTree>
    <p:extLst>
      <p:ext uri="{BB962C8B-B14F-4D97-AF65-F5344CB8AC3E}">
        <p14:creationId xmlns:p14="http://schemas.microsoft.com/office/powerpoint/2010/main" val="244782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7C42-FDD9-B96E-FA38-F5C054256AD5}"/>
            </a:ext>
          </a:extLst>
        </p:cNvPr>
        <p:cNvGrpSpPr/>
        <p:nvPr/>
      </p:nvGrpSpPr>
      <p:grpSpPr>
        <a:xfrm>
          <a:off x="0" y="0"/>
          <a:ext cx="0" cy="0"/>
          <a:chOff x="0" y="0"/>
          <a:chExt cx="0" cy="0"/>
        </a:xfrm>
      </p:grpSpPr>
      <p:pic>
        <p:nvPicPr>
          <p:cNvPr id="1026" name="Picture 2" descr="Data Preprocessing in Machine Learning [Steps &amp; Techniques]">
            <a:extLst>
              <a:ext uri="{FF2B5EF4-FFF2-40B4-BE49-F238E27FC236}">
                <a16:creationId xmlns:a16="http://schemas.microsoft.com/office/drawing/2014/main" id="{8268895A-EECB-E69F-036B-062BB745D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97"/>
          <a:stretch/>
        </p:blipFill>
        <p:spPr bwMode="auto">
          <a:xfrm>
            <a:off x="935009" y="-5442"/>
            <a:ext cx="10321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0E8148-760E-AE45-AA49-155D96BA9BEF}"/>
              </a:ext>
            </a:extLst>
          </p:cNvPr>
          <p:cNvSpPr>
            <a:spLocks noGrp="1"/>
          </p:cNvSpPr>
          <p:nvPr>
            <p:ph idx="1"/>
          </p:nvPr>
        </p:nvSpPr>
        <p:spPr>
          <a:xfrm>
            <a:off x="3351685" y="155941"/>
            <a:ext cx="5488627" cy="791509"/>
          </a:xfrm>
        </p:spPr>
        <p:txBody>
          <a:bodyPr>
            <a:noAutofit/>
          </a:bodyPr>
          <a:lstStyle/>
          <a:p>
            <a:pPr marL="0" indent="0" algn="ctr">
              <a:buNone/>
            </a:pPr>
            <a:r>
              <a:rPr lang="en-US" sz="4400" b="1" dirty="0"/>
              <a:t>Data Preprocessing</a:t>
            </a:r>
            <a:endParaRPr lang="en-IN" sz="4400" dirty="0"/>
          </a:p>
        </p:txBody>
      </p:sp>
      <p:pic>
        <p:nvPicPr>
          <p:cNvPr id="4" name="Picture 3">
            <a:extLst>
              <a:ext uri="{FF2B5EF4-FFF2-40B4-BE49-F238E27FC236}">
                <a16:creationId xmlns:a16="http://schemas.microsoft.com/office/drawing/2014/main" id="{F784325D-942D-E761-3942-9250BA0A0020}"/>
              </a:ext>
            </a:extLst>
          </p:cNvPr>
          <p:cNvPicPr>
            <a:picLocks noChangeAspect="1"/>
          </p:cNvPicPr>
          <p:nvPr/>
        </p:nvPicPr>
        <p:blipFill>
          <a:blip r:embed="rId3"/>
          <a:stretch>
            <a:fillRect/>
          </a:stretch>
        </p:blipFill>
        <p:spPr>
          <a:xfrm>
            <a:off x="0" y="0"/>
            <a:ext cx="1123810" cy="6852558"/>
          </a:xfrm>
          <a:prstGeom prst="rect">
            <a:avLst/>
          </a:prstGeom>
        </p:spPr>
      </p:pic>
      <p:pic>
        <p:nvPicPr>
          <p:cNvPr id="5" name="Picture 4">
            <a:extLst>
              <a:ext uri="{FF2B5EF4-FFF2-40B4-BE49-F238E27FC236}">
                <a16:creationId xmlns:a16="http://schemas.microsoft.com/office/drawing/2014/main" id="{38851FC3-277A-EBFB-FCC9-0849BC2D236F}"/>
              </a:ext>
            </a:extLst>
          </p:cNvPr>
          <p:cNvPicPr>
            <a:picLocks noChangeAspect="1"/>
          </p:cNvPicPr>
          <p:nvPr/>
        </p:nvPicPr>
        <p:blipFill>
          <a:blip r:embed="rId3"/>
          <a:stretch>
            <a:fillRect/>
          </a:stretch>
        </p:blipFill>
        <p:spPr>
          <a:xfrm>
            <a:off x="11068190" y="-2721"/>
            <a:ext cx="1123810" cy="6852558"/>
          </a:xfrm>
          <a:prstGeom prst="rect">
            <a:avLst/>
          </a:prstGeom>
        </p:spPr>
      </p:pic>
    </p:spTree>
    <p:extLst>
      <p:ext uri="{BB962C8B-B14F-4D97-AF65-F5344CB8AC3E}">
        <p14:creationId xmlns:p14="http://schemas.microsoft.com/office/powerpoint/2010/main" val="1047296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What is Data Wrangling?</a:t>
            </a:r>
          </a:p>
          <a:p>
            <a:pPr marL="0" indent="0">
              <a:buNone/>
            </a:pPr>
            <a:r>
              <a:rPr lang="en-US" sz="2800" dirty="0"/>
              <a:t>Data Wrangling (also called </a:t>
            </a:r>
            <a:r>
              <a:rPr lang="en-US" sz="2800" b="1" dirty="0">
                <a:solidFill>
                  <a:srgbClr val="C00000"/>
                </a:solidFill>
              </a:rPr>
              <a:t>Data</a:t>
            </a:r>
            <a:r>
              <a:rPr lang="en-US" sz="2800" dirty="0"/>
              <a:t> </a:t>
            </a:r>
            <a:r>
              <a:rPr lang="en-US" sz="2800" b="1" dirty="0">
                <a:solidFill>
                  <a:srgbClr val="C00000"/>
                </a:solidFill>
              </a:rPr>
              <a:t>Munging</a:t>
            </a:r>
            <a:r>
              <a:rPr lang="en-US" sz="2800" dirty="0"/>
              <a:t>) is the process of </a:t>
            </a:r>
            <a:r>
              <a:rPr lang="en-US" sz="2800" b="1" dirty="0">
                <a:solidFill>
                  <a:srgbClr val="002060"/>
                </a:solidFill>
              </a:rPr>
              <a:t>cleaning</a:t>
            </a:r>
            <a:r>
              <a:rPr lang="en-US" sz="2800" dirty="0"/>
              <a:t>, </a:t>
            </a:r>
            <a:r>
              <a:rPr lang="en-US" sz="2800" b="1" dirty="0">
                <a:solidFill>
                  <a:srgbClr val="002060"/>
                </a:solidFill>
              </a:rPr>
              <a:t>transforming</a:t>
            </a:r>
            <a:r>
              <a:rPr lang="en-US" sz="2800" dirty="0"/>
              <a:t>, and </a:t>
            </a:r>
            <a:r>
              <a:rPr lang="en-US" sz="2800" b="1" dirty="0">
                <a:solidFill>
                  <a:srgbClr val="002060"/>
                </a:solidFill>
              </a:rPr>
              <a:t>structuring</a:t>
            </a:r>
            <a:r>
              <a:rPr lang="en-US" sz="2800" dirty="0"/>
              <a:t> </a:t>
            </a:r>
            <a:r>
              <a:rPr lang="en-US" sz="2800" b="1" dirty="0">
                <a:solidFill>
                  <a:srgbClr val="C00000"/>
                </a:solidFill>
              </a:rPr>
              <a:t>raw data </a:t>
            </a:r>
            <a:r>
              <a:rPr lang="en-US" sz="2800" dirty="0"/>
              <a:t>into a usable format for analysis and machine learning.</a:t>
            </a:r>
          </a:p>
          <a:p>
            <a:pPr marL="0" indent="0">
              <a:buNone/>
            </a:pPr>
            <a:endParaRPr lang="en-US" sz="2800" dirty="0"/>
          </a:p>
          <a:p>
            <a:pPr marL="0" indent="0">
              <a:buNone/>
            </a:pPr>
            <a:r>
              <a:rPr lang="en-US" sz="2800" b="1" dirty="0"/>
              <a:t>💡 Why is it Important?</a:t>
            </a:r>
          </a:p>
          <a:p>
            <a:r>
              <a:rPr lang="en-US" sz="2800" b="1" dirty="0"/>
              <a:t>Real-world data </a:t>
            </a:r>
            <a:r>
              <a:rPr lang="en-US" sz="2800" dirty="0"/>
              <a:t>is </a:t>
            </a:r>
            <a:r>
              <a:rPr lang="en-US" sz="2800" b="1" dirty="0">
                <a:solidFill>
                  <a:srgbClr val="C00000"/>
                </a:solidFill>
              </a:rPr>
              <a:t>messy</a:t>
            </a:r>
            <a:r>
              <a:rPr lang="en-US" sz="2800" dirty="0"/>
              <a:t>, </a:t>
            </a:r>
            <a:r>
              <a:rPr lang="en-US" sz="2800" b="1" dirty="0">
                <a:solidFill>
                  <a:srgbClr val="C00000"/>
                </a:solidFill>
              </a:rPr>
              <a:t>inconsistent</a:t>
            </a:r>
            <a:r>
              <a:rPr lang="en-US" sz="2800" dirty="0"/>
              <a:t>, and </a:t>
            </a:r>
            <a:r>
              <a:rPr lang="en-US" sz="2800" b="1" dirty="0">
                <a:solidFill>
                  <a:srgbClr val="C00000"/>
                </a:solidFill>
              </a:rPr>
              <a:t>incomplete</a:t>
            </a:r>
          </a:p>
          <a:p>
            <a:r>
              <a:rPr lang="en-US" sz="2800" dirty="0"/>
              <a:t>Helps in </a:t>
            </a:r>
            <a:r>
              <a:rPr lang="en-US" sz="2800" b="1" dirty="0">
                <a:solidFill>
                  <a:srgbClr val="C00000"/>
                </a:solidFill>
              </a:rPr>
              <a:t>improving data quality </a:t>
            </a:r>
            <a:r>
              <a:rPr lang="en-US" sz="2800" dirty="0"/>
              <a:t>and model </a:t>
            </a:r>
            <a:r>
              <a:rPr lang="en-US" sz="2800" b="1" dirty="0">
                <a:solidFill>
                  <a:srgbClr val="C00000"/>
                </a:solidFill>
              </a:rPr>
              <a:t>performance</a:t>
            </a:r>
          </a:p>
          <a:p>
            <a:r>
              <a:rPr lang="en-US" sz="2800" dirty="0"/>
              <a:t>Essential for insightful </a:t>
            </a:r>
            <a:r>
              <a:rPr lang="en-US" sz="2800" b="1" dirty="0">
                <a:solidFill>
                  <a:srgbClr val="C00000"/>
                </a:solidFill>
              </a:rPr>
              <a:t>analysis</a:t>
            </a:r>
            <a:r>
              <a:rPr lang="en-US" sz="2800" dirty="0"/>
              <a:t> and </a:t>
            </a:r>
            <a:r>
              <a:rPr lang="en-US" sz="2800" b="1" dirty="0">
                <a:solidFill>
                  <a:srgbClr val="C00000"/>
                </a:solidFill>
              </a:rPr>
              <a:t>decision-making</a:t>
            </a:r>
          </a:p>
        </p:txBody>
      </p:sp>
    </p:spTree>
    <p:extLst>
      <p:ext uri="{BB962C8B-B14F-4D97-AF65-F5344CB8AC3E}">
        <p14:creationId xmlns:p14="http://schemas.microsoft.com/office/powerpoint/2010/main" val="152321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679267" y="462642"/>
            <a:ext cx="11022876" cy="5932715"/>
          </a:xfrm>
        </p:spPr>
        <p:txBody>
          <a:bodyPr>
            <a:normAutofit/>
          </a:bodyPr>
          <a:lstStyle/>
          <a:p>
            <a:pPr marL="0" indent="0">
              <a:buNone/>
            </a:pPr>
            <a:r>
              <a:rPr lang="en-US" sz="2800" b="1" dirty="0"/>
              <a:t>🔍 Data Preprocessing in Data Analytics with Python:</a:t>
            </a:r>
          </a:p>
          <a:p>
            <a:pPr marL="0" indent="0">
              <a:buNone/>
            </a:pPr>
            <a:r>
              <a:rPr lang="en-US" sz="2400" b="1" dirty="0"/>
              <a:t>✅ What is Data Preprocessing? </a:t>
            </a:r>
            <a:r>
              <a:rPr lang="en-US" sz="2400" dirty="0"/>
              <a:t>A </a:t>
            </a:r>
            <a:r>
              <a:rPr lang="en-US" sz="2400" b="1" dirty="0">
                <a:solidFill>
                  <a:srgbClr val="C00000"/>
                </a:solidFill>
              </a:rPr>
              <a:t>subset</a:t>
            </a:r>
            <a:r>
              <a:rPr lang="en-US" sz="2400" dirty="0"/>
              <a:t> </a:t>
            </a:r>
            <a:r>
              <a:rPr lang="en-US" sz="2400" b="1" dirty="0">
                <a:solidFill>
                  <a:srgbClr val="C00000"/>
                </a:solidFill>
              </a:rPr>
              <a:t>of</a:t>
            </a:r>
            <a:r>
              <a:rPr lang="en-US" sz="2400" dirty="0"/>
              <a:t> </a:t>
            </a:r>
            <a:r>
              <a:rPr lang="en-US" sz="2400" b="1" dirty="0">
                <a:solidFill>
                  <a:srgbClr val="002060"/>
                </a:solidFill>
              </a:rPr>
              <a:t>data wrangling </a:t>
            </a:r>
            <a:r>
              <a:rPr lang="en-US" sz="2400" dirty="0"/>
              <a:t>focused on preparing data for ML models.</a:t>
            </a:r>
            <a:endParaRPr lang="en-US" sz="2400" b="1" dirty="0"/>
          </a:p>
          <a:p>
            <a:pPr marL="0" indent="0">
              <a:buNone/>
            </a:pPr>
            <a:r>
              <a:rPr lang="en-US" sz="2400" dirty="0"/>
              <a:t>Data Preprocessing is the process of </a:t>
            </a:r>
            <a:r>
              <a:rPr lang="en-US" sz="2400" b="1" dirty="0">
                <a:solidFill>
                  <a:srgbClr val="C00000"/>
                </a:solidFill>
              </a:rPr>
              <a:t>cleaning</a:t>
            </a:r>
            <a:r>
              <a:rPr lang="en-US" sz="2400" dirty="0"/>
              <a:t>, </a:t>
            </a:r>
            <a:r>
              <a:rPr lang="en-US" sz="2400" b="1" dirty="0">
                <a:solidFill>
                  <a:srgbClr val="C00000"/>
                </a:solidFill>
              </a:rPr>
              <a:t>transforming</a:t>
            </a:r>
            <a:r>
              <a:rPr lang="en-US" sz="2400" dirty="0"/>
              <a:t>, and </a:t>
            </a:r>
            <a:r>
              <a:rPr lang="en-US" sz="2400" b="1" dirty="0">
                <a:solidFill>
                  <a:srgbClr val="C00000"/>
                </a:solidFill>
              </a:rPr>
              <a:t>preparing</a:t>
            </a:r>
            <a:r>
              <a:rPr lang="en-US" sz="2400" dirty="0"/>
              <a:t> </a:t>
            </a:r>
            <a:r>
              <a:rPr lang="en-US" sz="2400" b="1" dirty="0">
                <a:solidFill>
                  <a:srgbClr val="002060"/>
                </a:solidFill>
              </a:rPr>
              <a:t>raw data </a:t>
            </a:r>
            <a:r>
              <a:rPr lang="en-US" sz="2400" dirty="0"/>
              <a:t>before using it for </a:t>
            </a:r>
            <a:r>
              <a:rPr lang="en-US" sz="2400" b="1" dirty="0"/>
              <a:t>analysis</a:t>
            </a:r>
            <a:r>
              <a:rPr lang="en-US" sz="2400" dirty="0"/>
              <a:t> or </a:t>
            </a:r>
            <a:r>
              <a:rPr lang="en-US" sz="2400" b="1" dirty="0"/>
              <a:t>machine</a:t>
            </a:r>
            <a:r>
              <a:rPr lang="en-US" sz="2400" dirty="0"/>
              <a:t> </a:t>
            </a:r>
            <a:r>
              <a:rPr lang="en-US" sz="2400" b="1" dirty="0"/>
              <a:t>learning</a:t>
            </a:r>
            <a:r>
              <a:rPr lang="en-US" sz="2400" dirty="0"/>
              <a:t> </a:t>
            </a:r>
            <a:r>
              <a:rPr lang="en-US" sz="2400" b="1" dirty="0"/>
              <a:t>models</a:t>
            </a:r>
            <a:r>
              <a:rPr lang="en-US" sz="2400" dirty="0"/>
              <a:t>. </a:t>
            </a:r>
            <a:r>
              <a:rPr lang="en-US" sz="2400" b="1" dirty="0">
                <a:solidFill>
                  <a:srgbClr val="002060"/>
                </a:solidFill>
              </a:rPr>
              <a:t>Real-world data </a:t>
            </a:r>
            <a:r>
              <a:rPr lang="en-US" sz="2400" dirty="0"/>
              <a:t>is often </a:t>
            </a:r>
            <a:r>
              <a:rPr lang="en-US" sz="2400" b="1" dirty="0">
                <a:solidFill>
                  <a:srgbClr val="C00000"/>
                </a:solidFill>
              </a:rPr>
              <a:t>incomplete</a:t>
            </a:r>
            <a:r>
              <a:rPr lang="en-US" sz="2400" dirty="0"/>
              <a:t>, </a:t>
            </a:r>
            <a:r>
              <a:rPr lang="en-US" sz="2400" b="1" dirty="0">
                <a:solidFill>
                  <a:srgbClr val="C00000"/>
                </a:solidFill>
              </a:rPr>
              <a:t>inconsistent</a:t>
            </a:r>
            <a:r>
              <a:rPr lang="en-US" sz="2400" dirty="0"/>
              <a:t>, and </a:t>
            </a:r>
            <a:r>
              <a:rPr lang="en-US" sz="2400" b="1" dirty="0">
                <a:solidFill>
                  <a:srgbClr val="C00000"/>
                </a:solidFill>
              </a:rPr>
              <a:t>noisy</a:t>
            </a:r>
            <a:r>
              <a:rPr lang="en-US" sz="2400" dirty="0"/>
              <a:t>, so preprocessing is </a:t>
            </a:r>
            <a:r>
              <a:rPr lang="en-US" sz="2400" b="1" dirty="0"/>
              <a:t>crucial</a:t>
            </a:r>
            <a:r>
              <a:rPr lang="en-US" sz="2400" dirty="0"/>
              <a:t> to </a:t>
            </a:r>
            <a:r>
              <a:rPr lang="en-US" sz="2400" b="1" dirty="0"/>
              <a:t>improve</a:t>
            </a:r>
            <a:r>
              <a:rPr lang="en-US" sz="2400" dirty="0"/>
              <a:t> </a:t>
            </a:r>
            <a:r>
              <a:rPr lang="en-US" sz="2400" b="1" dirty="0"/>
              <a:t>accuracy</a:t>
            </a:r>
            <a:r>
              <a:rPr lang="en-US" sz="2400" dirty="0"/>
              <a:t> and </a:t>
            </a:r>
            <a:r>
              <a:rPr lang="en-US" sz="2400" b="1" dirty="0"/>
              <a:t>efficiency</a:t>
            </a:r>
            <a:r>
              <a:rPr lang="en-US" sz="2400" dirty="0"/>
              <a:t>.</a:t>
            </a:r>
          </a:p>
          <a:p>
            <a:pPr marL="0" indent="0">
              <a:buNone/>
            </a:pPr>
            <a:r>
              <a:rPr lang="en-US" sz="2400" b="1" dirty="0"/>
              <a:t>📌 Steps in Data Preprocessing:</a:t>
            </a:r>
          </a:p>
          <a:p>
            <a:pPr marL="0" indent="0">
              <a:buNone/>
            </a:pPr>
            <a:r>
              <a:rPr lang="en-US" sz="2400" dirty="0"/>
              <a:t>1️⃣ Handling </a:t>
            </a:r>
            <a:r>
              <a:rPr lang="en-US" sz="2400" b="1" dirty="0">
                <a:solidFill>
                  <a:srgbClr val="002060"/>
                </a:solidFill>
              </a:rPr>
              <a:t>Missing Values</a:t>
            </a:r>
          </a:p>
          <a:p>
            <a:pPr marL="0" indent="0">
              <a:buNone/>
            </a:pPr>
            <a:r>
              <a:rPr lang="en-US" sz="2400" dirty="0"/>
              <a:t>2️⃣ Handling </a:t>
            </a:r>
            <a:r>
              <a:rPr lang="en-US" sz="2400" b="1" dirty="0">
                <a:solidFill>
                  <a:srgbClr val="002060"/>
                </a:solidFill>
              </a:rPr>
              <a:t>Duplicate Data</a:t>
            </a:r>
          </a:p>
          <a:p>
            <a:pPr marL="0" indent="0">
              <a:buNone/>
            </a:pPr>
            <a:r>
              <a:rPr lang="en-US" sz="2400" dirty="0"/>
              <a:t>3️⃣ Handling </a:t>
            </a:r>
            <a:r>
              <a:rPr lang="en-US" sz="2400" b="1" dirty="0">
                <a:solidFill>
                  <a:srgbClr val="002060"/>
                </a:solidFill>
              </a:rPr>
              <a:t>Outliers (</a:t>
            </a:r>
            <a:r>
              <a:rPr lang="en-US" sz="2400" dirty="0"/>
              <a:t>Ex: Invalid entries)</a:t>
            </a:r>
          </a:p>
          <a:p>
            <a:pPr marL="0" indent="0">
              <a:buNone/>
            </a:pPr>
            <a:r>
              <a:rPr lang="en-US" sz="2400" dirty="0"/>
              <a:t>4️⃣ Encoding </a:t>
            </a:r>
            <a:r>
              <a:rPr lang="en-US" sz="2400" b="1" dirty="0">
                <a:solidFill>
                  <a:srgbClr val="002060"/>
                </a:solidFill>
              </a:rPr>
              <a:t>Categorical</a:t>
            </a:r>
            <a:r>
              <a:rPr lang="en-US" sz="2400" dirty="0"/>
              <a:t> </a:t>
            </a:r>
            <a:r>
              <a:rPr lang="en-US" sz="2400" b="1" dirty="0">
                <a:solidFill>
                  <a:srgbClr val="002060"/>
                </a:solidFill>
              </a:rPr>
              <a:t>Data </a:t>
            </a:r>
            <a:r>
              <a:rPr lang="en-US" sz="2400" dirty="0"/>
              <a:t>(Ex: Male, Female)</a:t>
            </a:r>
          </a:p>
          <a:p>
            <a:pPr marL="0" indent="0">
              <a:buNone/>
            </a:pPr>
            <a:r>
              <a:rPr lang="en-US" sz="2400" dirty="0"/>
              <a:t>5️⃣ </a:t>
            </a:r>
            <a:r>
              <a:rPr lang="en-US" sz="2400" b="1" dirty="0">
                <a:solidFill>
                  <a:srgbClr val="002060"/>
                </a:solidFill>
              </a:rPr>
              <a:t>Feature</a:t>
            </a:r>
            <a:r>
              <a:rPr lang="en-US" sz="2400" dirty="0"/>
              <a:t> </a:t>
            </a:r>
            <a:r>
              <a:rPr lang="en-US" sz="2400" b="1" dirty="0">
                <a:solidFill>
                  <a:srgbClr val="002060"/>
                </a:solidFill>
              </a:rPr>
              <a:t>Scaling</a:t>
            </a:r>
            <a:r>
              <a:rPr lang="en-US" sz="2400" dirty="0"/>
              <a:t> (Normalization/Standardization)</a:t>
            </a:r>
          </a:p>
          <a:p>
            <a:pPr marL="0" indent="0">
              <a:buNone/>
            </a:pPr>
            <a:r>
              <a:rPr lang="en-US" sz="2400" dirty="0"/>
              <a:t>6️⃣ </a:t>
            </a:r>
            <a:r>
              <a:rPr lang="en-US" sz="2400" b="1" dirty="0">
                <a:solidFill>
                  <a:srgbClr val="002060"/>
                </a:solidFill>
              </a:rPr>
              <a:t>Splitting</a:t>
            </a:r>
            <a:r>
              <a:rPr lang="en-US" sz="2400" dirty="0"/>
              <a:t> </a:t>
            </a:r>
            <a:r>
              <a:rPr lang="en-US" sz="2400" b="1" dirty="0">
                <a:solidFill>
                  <a:srgbClr val="002060"/>
                </a:solidFill>
              </a:rPr>
              <a:t>Data</a:t>
            </a:r>
            <a:r>
              <a:rPr lang="en-US" sz="2400" dirty="0"/>
              <a:t> for Training &amp; Testing</a:t>
            </a:r>
          </a:p>
        </p:txBody>
      </p:sp>
    </p:spTree>
    <p:extLst>
      <p:ext uri="{BB962C8B-B14F-4D97-AF65-F5344CB8AC3E}">
        <p14:creationId xmlns:p14="http://schemas.microsoft.com/office/powerpoint/2010/main" val="3866902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Example: </a:t>
            </a:r>
            <a:r>
              <a:rPr lang="en-US" sz="2800" dirty="0"/>
              <a:t>Data Preprocessing using Python (</a:t>
            </a:r>
            <a:r>
              <a:rPr lang="en-US" sz="2800" b="1" dirty="0">
                <a:solidFill>
                  <a:srgbClr val="C00000"/>
                </a:solidFill>
              </a:rPr>
              <a:t>Pandas</a:t>
            </a:r>
            <a:r>
              <a:rPr lang="en-US" sz="2800" b="1" dirty="0"/>
              <a:t> &amp; </a:t>
            </a:r>
            <a:r>
              <a:rPr lang="en-US" sz="2800" b="1" dirty="0">
                <a:solidFill>
                  <a:srgbClr val="C00000"/>
                </a:solidFill>
              </a:rPr>
              <a:t>Scikit-Learn</a:t>
            </a:r>
            <a:r>
              <a:rPr lang="en-US" sz="2800" dirty="0"/>
              <a:t>)</a:t>
            </a:r>
          </a:p>
          <a:p>
            <a:pPr marL="0" indent="0">
              <a:buNone/>
            </a:pPr>
            <a:r>
              <a:rPr lang="en-US" sz="2400" dirty="0"/>
              <a:t>Let's say we have a dataset of </a:t>
            </a:r>
            <a:r>
              <a:rPr lang="en-US" sz="2400" b="1" dirty="0">
                <a:solidFill>
                  <a:srgbClr val="002060"/>
                </a:solidFill>
              </a:rPr>
              <a:t>customers</a:t>
            </a:r>
            <a:r>
              <a:rPr lang="en-US" sz="2400" dirty="0"/>
              <a:t> with </a:t>
            </a:r>
            <a:r>
              <a:rPr lang="en-US" sz="2400" b="1" dirty="0"/>
              <a:t>missing</a:t>
            </a:r>
            <a:r>
              <a:rPr lang="en-US" sz="2400" dirty="0"/>
              <a:t> </a:t>
            </a:r>
            <a:r>
              <a:rPr lang="en-US" sz="2400" b="1" dirty="0"/>
              <a:t>values</a:t>
            </a:r>
            <a:r>
              <a:rPr lang="en-US" sz="2400" dirty="0"/>
              <a:t>, </a:t>
            </a:r>
            <a:r>
              <a:rPr lang="en-US" sz="2400" b="1" dirty="0"/>
              <a:t>categorical</a:t>
            </a:r>
            <a:r>
              <a:rPr lang="en-US" sz="2400" dirty="0"/>
              <a:t> </a:t>
            </a:r>
            <a:r>
              <a:rPr lang="en-US" sz="2400" b="1" dirty="0"/>
              <a:t>features</a:t>
            </a:r>
            <a:r>
              <a:rPr lang="en-US" sz="2400" dirty="0"/>
              <a:t>, and </a:t>
            </a:r>
            <a:r>
              <a:rPr lang="en-US" sz="2400" b="1" dirty="0"/>
              <a:t>unscaled</a:t>
            </a:r>
            <a:r>
              <a:rPr lang="en-US" sz="2400" dirty="0"/>
              <a:t> </a:t>
            </a:r>
            <a:r>
              <a:rPr lang="en-US" sz="2400" b="1" dirty="0"/>
              <a:t>numerical</a:t>
            </a:r>
            <a:r>
              <a:rPr lang="en-US" sz="2400" dirty="0"/>
              <a:t> </a:t>
            </a:r>
            <a:r>
              <a:rPr lang="en-US" sz="2400" b="1" dirty="0"/>
              <a:t>data</a:t>
            </a:r>
            <a:r>
              <a:rPr lang="en-US" sz="2400" dirty="0"/>
              <a:t>.</a:t>
            </a:r>
          </a:p>
          <a:p>
            <a:pPr marL="0" indent="0">
              <a:buNone/>
            </a:pPr>
            <a:r>
              <a:rPr lang="en-US" sz="2400" b="1" dirty="0"/>
              <a:t>🗂 Sample Dataset (</a:t>
            </a:r>
            <a:r>
              <a:rPr lang="en-US" sz="2400" b="1" dirty="0">
                <a:solidFill>
                  <a:srgbClr val="C00000"/>
                </a:solidFill>
              </a:rPr>
              <a:t>Before Preprocessing</a:t>
            </a:r>
            <a:r>
              <a:rPr lang="en-US" sz="2400" b="1" dirty="0"/>
              <a:t>)</a:t>
            </a:r>
          </a:p>
        </p:txBody>
      </p:sp>
      <p:graphicFrame>
        <p:nvGraphicFramePr>
          <p:cNvPr id="2" name="Table 1">
            <a:extLst>
              <a:ext uri="{FF2B5EF4-FFF2-40B4-BE49-F238E27FC236}">
                <a16:creationId xmlns:a16="http://schemas.microsoft.com/office/drawing/2014/main" id="{98BC8978-302E-E88E-DA4D-DD34E35252C3}"/>
              </a:ext>
            </a:extLst>
          </p:cNvPr>
          <p:cNvGraphicFramePr>
            <a:graphicFrameLocks noGrp="1"/>
          </p:cNvGraphicFramePr>
          <p:nvPr/>
        </p:nvGraphicFramePr>
        <p:xfrm>
          <a:off x="777239" y="2583429"/>
          <a:ext cx="10402390" cy="3567000"/>
        </p:xfrm>
        <a:graphic>
          <a:graphicData uri="http://schemas.openxmlformats.org/drawingml/2006/table">
            <a:tbl>
              <a:tblPr firstRow="1" firstCol="1" bandRow="1">
                <a:tableStyleId>{5C22544A-7EE6-4342-B048-85BDC9FD1C3A}</a:tableStyleId>
              </a:tblPr>
              <a:tblGrid>
                <a:gridCol w="1733361">
                  <a:extLst>
                    <a:ext uri="{9D8B030D-6E8A-4147-A177-3AD203B41FA5}">
                      <a16:colId xmlns:a16="http://schemas.microsoft.com/office/drawing/2014/main" val="77615794"/>
                    </a:ext>
                  </a:extLst>
                </a:gridCol>
                <a:gridCol w="1733361">
                  <a:extLst>
                    <a:ext uri="{9D8B030D-6E8A-4147-A177-3AD203B41FA5}">
                      <a16:colId xmlns:a16="http://schemas.microsoft.com/office/drawing/2014/main" val="1449201848"/>
                    </a:ext>
                  </a:extLst>
                </a:gridCol>
                <a:gridCol w="1733361">
                  <a:extLst>
                    <a:ext uri="{9D8B030D-6E8A-4147-A177-3AD203B41FA5}">
                      <a16:colId xmlns:a16="http://schemas.microsoft.com/office/drawing/2014/main" val="3997656015"/>
                    </a:ext>
                  </a:extLst>
                </a:gridCol>
                <a:gridCol w="1733361">
                  <a:extLst>
                    <a:ext uri="{9D8B030D-6E8A-4147-A177-3AD203B41FA5}">
                      <a16:colId xmlns:a16="http://schemas.microsoft.com/office/drawing/2014/main" val="2659957645"/>
                    </a:ext>
                  </a:extLst>
                </a:gridCol>
                <a:gridCol w="1734473">
                  <a:extLst>
                    <a:ext uri="{9D8B030D-6E8A-4147-A177-3AD203B41FA5}">
                      <a16:colId xmlns:a16="http://schemas.microsoft.com/office/drawing/2014/main" val="146600192"/>
                    </a:ext>
                  </a:extLst>
                </a:gridCol>
                <a:gridCol w="1734473">
                  <a:extLst>
                    <a:ext uri="{9D8B030D-6E8A-4147-A177-3AD203B41FA5}">
                      <a16:colId xmlns:a16="http://schemas.microsoft.com/office/drawing/2014/main" val="1605756596"/>
                    </a:ext>
                  </a:extLst>
                </a:gridCol>
              </a:tblGrid>
              <a:tr h="594500">
                <a:tc>
                  <a:txBody>
                    <a:bodyPr/>
                    <a:lstStyle/>
                    <a:p>
                      <a:pPr marL="0" marR="0">
                        <a:lnSpc>
                          <a:spcPct val="107000"/>
                        </a:lnSpc>
                        <a:spcBef>
                          <a:spcPts val="0"/>
                        </a:spcBef>
                        <a:spcAft>
                          <a:spcPts val="0"/>
                        </a:spcAft>
                      </a:pPr>
                      <a:r>
                        <a:rPr lang="en-US" sz="2400" kern="100">
                          <a:effectLst/>
                        </a:rPr>
                        <a:t>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Name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Age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Salary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Country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Purchased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047264583"/>
                  </a:ext>
                </a:extLst>
              </a:tr>
              <a:tr h="594500">
                <a:tc>
                  <a:txBody>
                    <a:bodyPr/>
                    <a:lstStyle/>
                    <a:p>
                      <a:pPr marL="0" marR="0">
                        <a:lnSpc>
                          <a:spcPct val="107000"/>
                        </a:lnSpc>
                        <a:spcBef>
                          <a:spcPts val="0"/>
                        </a:spcBef>
                        <a:spcAft>
                          <a:spcPts val="0"/>
                        </a:spcAft>
                      </a:pPr>
                      <a:r>
                        <a:rPr lang="en-US" sz="2400" kern="100">
                          <a:effectLst/>
                        </a:rPr>
                        <a:t>1</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Alice</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25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50000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91981096"/>
                  </a:ext>
                </a:extLst>
              </a:tr>
              <a:tr h="594500">
                <a:tc>
                  <a:txBody>
                    <a:bodyPr/>
                    <a:lstStyle/>
                    <a:p>
                      <a:pPr marL="0" marR="0">
                        <a:lnSpc>
                          <a:spcPct val="107000"/>
                        </a:lnSpc>
                        <a:spcBef>
                          <a:spcPts val="0"/>
                        </a:spcBef>
                        <a:spcAft>
                          <a:spcPts val="0"/>
                        </a:spcAft>
                      </a:pPr>
                      <a:r>
                        <a:rPr lang="en-US" sz="2400" kern="100">
                          <a:effectLst/>
                        </a:rPr>
                        <a:t>2</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Bob</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60000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907972834"/>
                  </a:ext>
                </a:extLst>
              </a:tr>
              <a:tr h="594500">
                <a:tc>
                  <a:txBody>
                    <a:bodyPr/>
                    <a:lstStyle/>
                    <a:p>
                      <a:pPr marL="0" marR="0">
                        <a:lnSpc>
                          <a:spcPct val="107000"/>
                        </a:lnSpc>
                        <a:spcBef>
                          <a:spcPts val="0"/>
                        </a:spcBef>
                        <a:spcAft>
                          <a:spcPts val="0"/>
                        </a:spcAft>
                      </a:pPr>
                      <a:r>
                        <a:rPr lang="en-US" sz="2400" kern="100">
                          <a:effectLst/>
                        </a:rPr>
                        <a:t>3</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Carol</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35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8196198"/>
                  </a:ext>
                </a:extLst>
              </a:tr>
              <a:tr h="594500">
                <a:tc>
                  <a:txBody>
                    <a:bodyPr/>
                    <a:lstStyle/>
                    <a:p>
                      <a:pPr marL="0" marR="0">
                        <a:lnSpc>
                          <a:spcPct val="107000"/>
                        </a:lnSpc>
                        <a:spcBef>
                          <a:spcPts val="0"/>
                        </a:spcBef>
                        <a:spcAft>
                          <a:spcPts val="0"/>
                        </a:spcAft>
                      </a:pPr>
                      <a:r>
                        <a:rPr lang="en-US" sz="2400" kern="100">
                          <a:effectLst/>
                        </a:rPr>
                        <a:t>4</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David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80000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1851553625"/>
                  </a:ext>
                </a:extLst>
              </a:tr>
              <a:tr h="594500">
                <a:tc>
                  <a:txBody>
                    <a:bodyPr/>
                    <a:lstStyle/>
                    <a:p>
                      <a:pPr marL="0" marR="0">
                        <a:lnSpc>
                          <a:spcPct val="107000"/>
                        </a:lnSpc>
                        <a:spcBef>
                          <a:spcPts val="0"/>
                        </a:spcBef>
                        <a:spcAft>
                          <a:spcPts val="0"/>
                        </a:spcAft>
                      </a:pPr>
                      <a:r>
                        <a:rPr lang="en-US" sz="2400" kern="100">
                          <a:effectLst/>
                        </a:rPr>
                        <a:t>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Eve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90000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India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Yes</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3877857087"/>
                  </a:ext>
                </a:extLst>
              </a:tr>
            </a:tbl>
          </a:graphicData>
        </a:graphic>
      </p:graphicFrame>
    </p:spTree>
    <p:extLst>
      <p:ext uri="{BB962C8B-B14F-4D97-AF65-F5344CB8AC3E}">
        <p14:creationId xmlns:p14="http://schemas.microsoft.com/office/powerpoint/2010/main" val="3658436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2F92-732C-7448-E9B4-D66393EF21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AE312-38F7-E8E1-0B9F-CE02CF8EAE00}"/>
              </a:ext>
            </a:extLst>
          </p:cNvPr>
          <p:cNvSpPr>
            <a:spLocks noGrp="1"/>
          </p:cNvSpPr>
          <p:nvPr>
            <p:ph idx="1"/>
          </p:nvPr>
        </p:nvSpPr>
        <p:spPr>
          <a:xfrm>
            <a:off x="702853" y="407624"/>
            <a:ext cx="10900568" cy="6070294"/>
          </a:xfrm>
        </p:spPr>
        <p:txBody>
          <a:bodyPr>
            <a:normAutofit lnSpcReduction="10000"/>
          </a:bodyPr>
          <a:lstStyle/>
          <a:p>
            <a:pPr marL="0" indent="0">
              <a:buNone/>
            </a:pPr>
            <a:r>
              <a:rPr lang="en-US" sz="2400" b="1" dirty="0"/>
              <a:t>Data cleaning and transformation:</a:t>
            </a:r>
          </a:p>
          <a:p>
            <a:pPr marL="0" indent="0">
              <a:buNone/>
            </a:pPr>
            <a:r>
              <a:rPr lang="en-US" sz="2400" b="1" dirty="0"/>
              <a:t>Data cleaning and transformation</a:t>
            </a:r>
            <a:r>
              <a:rPr lang="en-US" sz="2400" dirty="0"/>
              <a:t> in Python are </a:t>
            </a:r>
            <a:r>
              <a:rPr lang="en-US" sz="2400" b="1" dirty="0">
                <a:solidFill>
                  <a:srgbClr val="C00000"/>
                </a:solidFill>
              </a:rPr>
              <a:t>essential</a:t>
            </a:r>
            <a:r>
              <a:rPr lang="en-US" sz="2400" dirty="0"/>
              <a:t> steps in the data preprocessing phase, where you prepare raw data for analysis or machine learning.</a:t>
            </a:r>
          </a:p>
          <a:p>
            <a:pPr marL="0" indent="0">
              <a:buNone/>
            </a:pPr>
            <a:endParaRPr lang="en-US" sz="900" dirty="0"/>
          </a:p>
          <a:p>
            <a:pPr marL="0" indent="0">
              <a:buNone/>
            </a:pPr>
            <a:r>
              <a:rPr lang="en-US" sz="2400" b="1" dirty="0"/>
              <a:t>1. Data Cleaning</a:t>
            </a:r>
          </a:p>
          <a:p>
            <a:pPr marL="0" indent="0">
              <a:buNone/>
            </a:pPr>
            <a:r>
              <a:rPr lang="en-US" sz="2400" dirty="0"/>
              <a:t>This involves handling:</a:t>
            </a:r>
          </a:p>
          <a:p>
            <a:pPr lvl="1"/>
            <a:r>
              <a:rPr lang="en-US" sz="2200" dirty="0"/>
              <a:t>Missing values</a:t>
            </a:r>
          </a:p>
          <a:p>
            <a:pPr lvl="1"/>
            <a:r>
              <a:rPr lang="en-US" sz="2200" dirty="0"/>
              <a:t>Duplicates</a:t>
            </a:r>
          </a:p>
          <a:p>
            <a:pPr lvl="1"/>
            <a:r>
              <a:rPr lang="en-US" sz="2200" dirty="0"/>
              <a:t>Incorrect data types</a:t>
            </a:r>
          </a:p>
          <a:p>
            <a:pPr lvl="1"/>
            <a:r>
              <a:rPr lang="en-US" sz="2200" dirty="0"/>
              <a:t>Outliers or invalid entries</a:t>
            </a:r>
          </a:p>
          <a:p>
            <a:pPr marL="0" indent="0">
              <a:buNone/>
            </a:pPr>
            <a:endParaRPr lang="en-US" sz="900" dirty="0"/>
          </a:p>
          <a:p>
            <a:pPr marL="0" indent="0">
              <a:buNone/>
            </a:pPr>
            <a:r>
              <a:rPr lang="en-US" sz="2400" b="1" dirty="0"/>
              <a:t>✅ 2. Data Transformation</a:t>
            </a:r>
          </a:p>
          <a:p>
            <a:pPr marL="0" indent="0">
              <a:buNone/>
            </a:pPr>
            <a:r>
              <a:rPr lang="en-US" sz="2400" dirty="0"/>
              <a:t>This involves converting data into a suitable format:</a:t>
            </a:r>
          </a:p>
          <a:p>
            <a:pPr lvl="1"/>
            <a:r>
              <a:rPr lang="en-US" sz="2200" dirty="0"/>
              <a:t>Normalization or scaling</a:t>
            </a:r>
          </a:p>
          <a:p>
            <a:pPr lvl="1"/>
            <a:r>
              <a:rPr lang="en-US" sz="2200" dirty="0"/>
              <a:t>Encoding categorical variables (Ex: Converting Male &amp; Female values to Numerical)</a:t>
            </a:r>
          </a:p>
          <a:p>
            <a:pPr lvl="1"/>
            <a:r>
              <a:rPr lang="en-US" sz="2200" dirty="0"/>
              <a:t>Feature extraction or engineering</a:t>
            </a:r>
            <a:endParaRPr lang="en-IN" sz="2200" dirty="0"/>
          </a:p>
        </p:txBody>
      </p:sp>
    </p:spTree>
    <p:extLst>
      <p:ext uri="{BB962C8B-B14F-4D97-AF65-F5344CB8AC3E}">
        <p14:creationId xmlns:p14="http://schemas.microsoft.com/office/powerpoint/2010/main" val="1958289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620AB-5188-3040-74FB-B0C60880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CDFCB-5B0A-C545-3659-B4390A3C89C4}"/>
              </a:ext>
            </a:extLst>
          </p:cNvPr>
          <p:cNvSpPr>
            <a:spLocks noGrp="1"/>
          </p:cNvSpPr>
          <p:nvPr>
            <p:ph idx="1"/>
          </p:nvPr>
        </p:nvSpPr>
        <p:spPr>
          <a:xfrm>
            <a:off x="702853" y="137273"/>
            <a:ext cx="10900568" cy="534756"/>
          </a:xfrm>
        </p:spPr>
        <p:txBody>
          <a:bodyPr>
            <a:normAutofit/>
          </a:bodyPr>
          <a:lstStyle/>
          <a:p>
            <a:pPr marL="0" indent="0">
              <a:buNone/>
            </a:pPr>
            <a:r>
              <a:rPr lang="en-US" sz="2400" b="1" dirty="0"/>
              <a:t>🔧 Example: Data Cleaning &amp; Transformation with pandas:</a:t>
            </a:r>
            <a:endParaRPr lang="en-IN" sz="2400" b="1" dirty="0"/>
          </a:p>
        </p:txBody>
      </p:sp>
      <p:pic>
        <p:nvPicPr>
          <p:cNvPr id="4" name="Picture 3">
            <a:extLst>
              <a:ext uri="{FF2B5EF4-FFF2-40B4-BE49-F238E27FC236}">
                <a16:creationId xmlns:a16="http://schemas.microsoft.com/office/drawing/2014/main" id="{17E169FE-DD4F-54CB-504A-DBF82F6CC0CD}"/>
              </a:ext>
            </a:extLst>
          </p:cNvPr>
          <p:cNvPicPr>
            <a:picLocks noChangeAspect="1"/>
          </p:cNvPicPr>
          <p:nvPr/>
        </p:nvPicPr>
        <p:blipFill>
          <a:blip r:embed="rId2"/>
          <a:stretch>
            <a:fillRect/>
          </a:stretch>
        </p:blipFill>
        <p:spPr>
          <a:xfrm>
            <a:off x="786592" y="661533"/>
            <a:ext cx="10618815" cy="6059194"/>
          </a:xfrm>
          <a:prstGeom prst="rect">
            <a:avLst/>
          </a:prstGeom>
        </p:spPr>
      </p:pic>
    </p:spTree>
    <p:extLst>
      <p:ext uri="{BB962C8B-B14F-4D97-AF65-F5344CB8AC3E}">
        <p14:creationId xmlns:p14="http://schemas.microsoft.com/office/powerpoint/2010/main" val="1013839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01415-BB7B-B536-82D2-0D1F7A5F2492}"/>
              </a:ext>
            </a:extLst>
          </p:cNvPr>
          <p:cNvSpPr txBox="1"/>
          <p:nvPr/>
        </p:nvSpPr>
        <p:spPr>
          <a:xfrm>
            <a:off x="596348" y="316476"/>
            <a:ext cx="10883347" cy="6093976"/>
          </a:xfrm>
          <a:prstGeom prst="rect">
            <a:avLst/>
          </a:prstGeom>
          <a:noFill/>
        </p:spPr>
        <p:txBody>
          <a:bodyPr wrap="square">
            <a:spAutoFit/>
          </a:bodyPr>
          <a:lstStyle/>
          <a:p>
            <a:r>
              <a:rPr lang="en-US" sz="2400" b="1" dirty="0"/>
              <a:t>Abstraction: (Training the model):</a:t>
            </a:r>
          </a:p>
          <a:p>
            <a:endParaRPr lang="en-US" sz="2400" b="1" dirty="0"/>
          </a:p>
          <a:p>
            <a:pPr marL="285750" indent="-285750">
              <a:buFont typeface="Arial" panose="020B0604020202020204" pitchFamily="34" charset="0"/>
              <a:buChar char="•"/>
            </a:pPr>
            <a:r>
              <a:rPr lang="en-US" dirty="0"/>
              <a:t>During the machine learning process, knowledge is fed in the form of input data. </a:t>
            </a:r>
          </a:p>
          <a:p>
            <a:pPr marL="285750" indent="-285750">
              <a:buFont typeface="Arial" panose="020B0604020202020204" pitchFamily="34" charset="0"/>
              <a:buChar char="•"/>
            </a:pPr>
            <a:r>
              <a:rPr lang="en-US" b="0" i="0" dirty="0">
                <a:solidFill>
                  <a:srgbClr val="1F1F1F"/>
                </a:solidFill>
                <a:effectLst/>
                <a:latin typeface="Google Sans"/>
              </a:rPr>
              <a:t>This is where the magic happens! The chosen machine learning algorithm analyzes the </a:t>
            </a:r>
            <a:r>
              <a:rPr lang="en-US" b="1" i="0" dirty="0">
                <a:solidFill>
                  <a:srgbClr val="1F1F1F"/>
                </a:solidFill>
                <a:effectLst/>
                <a:latin typeface="Google Sans"/>
              </a:rPr>
              <a:t>processed</a:t>
            </a:r>
            <a:r>
              <a:rPr lang="en-US" b="0" i="0" dirty="0">
                <a:solidFill>
                  <a:srgbClr val="1F1F1F"/>
                </a:solidFill>
                <a:effectLst/>
                <a:latin typeface="Google Sans"/>
              </a:rPr>
              <a:t> data, searching for patterns, relationships, and underlying structures.</a:t>
            </a:r>
          </a:p>
          <a:p>
            <a:pPr marL="285750" indent="-285750" algn="l">
              <a:buFont typeface="Arial" panose="020B0604020202020204" pitchFamily="34" charset="0"/>
              <a:buChar char="•"/>
            </a:pPr>
            <a:r>
              <a:rPr lang="en-US" b="0" i="0" dirty="0">
                <a:solidFill>
                  <a:srgbClr val="1F1F1F"/>
                </a:solidFill>
                <a:effectLst/>
                <a:latin typeface="Google Sans"/>
              </a:rPr>
              <a:t>The algorithm creates an </a:t>
            </a:r>
            <a:r>
              <a:rPr lang="en-US" b="1" i="0" dirty="0">
                <a:solidFill>
                  <a:srgbClr val="1F1F1F"/>
                </a:solidFill>
                <a:effectLst/>
                <a:latin typeface="Google Sans"/>
              </a:rPr>
              <a:t>internal representation of the data</a:t>
            </a:r>
            <a:r>
              <a:rPr lang="en-US" b="0" i="0" dirty="0">
                <a:solidFill>
                  <a:srgbClr val="1F1F1F"/>
                </a:solidFill>
                <a:effectLst/>
                <a:latin typeface="Google Sans"/>
              </a:rPr>
              <a:t>, capturing the essential information it needs for prediction. This abstraction can be mathematical equations, rules, decision trees, or even complex neural networks.</a:t>
            </a:r>
          </a:p>
          <a:p>
            <a:pPr marL="285750" indent="-285750" algn="l">
              <a:buFont typeface="Arial" panose="020B0604020202020204" pitchFamily="34" charset="0"/>
              <a:buChar char="•"/>
            </a:pPr>
            <a:r>
              <a:rPr lang="en-US" b="0" i="0" dirty="0">
                <a:solidFill>
                  <a:srgbClr val="1F1F1F"/>
                </a:solidFill>
                <a:effectLst/>
                <a:latin typeface="Google Sans"/>
              </a:rPr>
              <a:t>Think of it like </a:t>
            </a:r>
            <a:r>
              <a:rPr lang="en-US" b="1" i="0" dirty="0">
                <a:solidFill>
                  <a:srgbClr val="1F1F1F"/>
                </a:solidFill>
                <a:effectLst/>
                <a:latin typeface="Google Sans"/>
              </a:rPr>
              <a:t>summarizing a book </a:t>
            </a:r>
            <a:r>
              <a:rPr lang="en-US" b="0" i="0" dirty="0">
                <a:solidFill>
                  <a:srgbClr val="1F1F1F"/>
                </a:solidFill>
                <a:effectLst/>
                <a:latin typeface="Google Sans"/>
              </a:rPr>
              <a:t>into key themes and plot points; the abstraction captures the </a:t>
            </a:r>
            <a:r>
              <a:rPr lang="en-US" b="1" i="0" dirty="0">
                <a:solidFill>
                  <a:srgbClr val="1F1F1F"/>
                </a:solidFill>
                <a:effectLst/>
                <a:latin typeface="Google Sans"/>
              </a:rPr>
              <a:t>essence</a:t>
            </a:r>
            <a:r>
              <a:rPr lang="en-US" b="0" i="0" dirty="0">
                <a:solidFill>
                  <a:srgbClr val="1F1F1F"/>
                </a:solidFill>
                <a:effectLst/>
                <a:latin typeface="Google Sans"/>
              </a:rPr>
              <a:t> or </a:t>
            </a:r>
            <a:r>
              <a:rPr lang="en-US" b="1" i="0" dirty="0">
                <a:solidFill>
                  <a:srgbClr val="1F1F1F"/>
                </a:solidFill>
                <a:effectLst/>
                <a:latin typeface="Google Sans"/>
              </a:rPr>
              <a:t>core</a:t>
            </a:r>
            <a:r>
              <a:rPr lang="en-US" b="0" i="0" dirty="0">
                <a:solidFill>
                  <a:srgbClr val="1F1F1F"/>
                </a:solidFill>
                <a:effectLst/>
                <a:latin typeface="Google Sans"/>
              </a:rPr>
              <a:t> of the information without needing all the details.</a:t>
            </a:r>
          </a:p>
          <a:p>
            <a:r>
              <a:rPr lang="en-US" dirty="0"/>
              <a:t>	</a:t>
            </a:r>
          </a:p>
          <a:p>
            <a:r>
              <a:rPr lang="en-US" dirty="0"/>
              <a:t>	The choice of the model used to solve a specific learning problem </a:t>
            </a:r>
            <a:r>
              <a:rPr lang="en-US" b="1" dirty="0"/>
              <a:t>is a human task</a:t>
            </a:r>
            <a:r>
              <a:rPr lang="en-US" dirty="0"/>
              <a:t>. The decision related to the choice of model is taken based on multiple aspects, some of which are listed below:</a:t>
            </a:r>
          </a:p>
          <a:p>
            <a:pPr marL="342900" indent="-342900">
              <a:buAutoNum type="arabicPeriod"/>
            </a:pPr>
            <a:r>
              <a:rPr lang="en-US" b="1" dirty="0"/>
              <a:t>The type of problem to be solved: </a:t>
            </a:r>
            <a:r>
              <a:rPr lang="en-US" dirty="0"/>
              <a:t>Whether the problem is related to prediction  or forecast , analysis of trend, understanding the different segments or groups of objects, etc. </a:t>
            </a:r>
          </a:p>
          <a:p>
            <a:pPr marL="342900" indent="-342900">
              <a:buAutoNum type="arabicPeriod"/>
            </a:pPr>
            <a:endParaRPr lang="en-US" dirty="0"/>
          </a:p>
          <a:p>
            <a:pPr marL="342900" indent="-342900">
              <a:buFontTx/>
              <a:buAutoNum type="arabicPeriod"/>
            </a:pPr>
            <a:r>
              <a:rPr lang="en-US" b="1" dirty="0"/>
              <a:t>Nature of the input data: </a:t>
            </a:r>
            <a:r>
              <a:rPr lang="en-US" dirty="0"/>
              <a:t>How exhaustive the input data is, whether the data has no values for many fields, the </a:t>
            </a:r>
            <a:r>
              <a:rPr lang="en-US" b="1" dirty="0"/>
              <a:t>data types </a:t>
            </a:r>
            <a:r>
              <a:rPr lang="en-US" dirty="0"/>
              <a:t>etc. </a:t>
            </a:r>
          </a:p>
          <a:p>
            <a:pPr marL="342900" indent="-342900">
              <a:buFontTx/>
              <a:buAutoNum type="arabicPeriod"/>
            </a:pPr>
            <a:endParaRPr lang="en-US" dirty="0"/>
          </a:p>
          <a:p>
            <a:pPr marL="342900" indent="-342900">
              <a:buFontTx/>
              <a:buAutoNum type="arabicPeriod"/>
            </a:pPr>
            <a:r>
              <a:rPr lang="en-US" b="1" dirty="0"/>
              <a:t>Domain of the problem: </a:t>
            </a:r>
            <a:r>
              <a:rPr lang="en-US" dirty="0"/>
              <a:t>If the problem is in a business critical domain with a high rate of data input and need for immediate inference, e.g. fraud detection problem in banking domain.</a:t>
            </a:r>
          </a:p>
        </p:txBody>
      </p:sp>
    </p:spTree>
    <p:extLst>
      <p:ext uri="{BB962C8B-B14F-4D97-AF65-F5344CB8AC3E}">
        <p14:creationId xmlns:p14="http://schemas.microsoft.com/office/powerpoint/2010/main" val="687459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B3A6-580E-BE2F-E099-AF41C6348E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D52B9-64C7-67CD-214A-7A199AF3AE13}"/>
              </a:ext>
            </a:extLst>
          </p:cNvPr>
          <p:cNvSpPr>
            <a:spLocks noGrp="1"/>
          </p:cNvSpPr>
          <p:nvPr>
            <p:ph idx="1"/>
          </p:nvPr>
        </p:nvSpPr>
        <p:spPr>
          <a:xfrm>
            <a:off x="702853" y="594911"/>
            <a:ext cx="10900568" cy="5479319"/>
          </a:xfrm>
        </p:spPr>
        <p:txBody>
          <a:bodyPr>
            <a:normAutofit/>
          </a:bodyPr>
          <a:lstStyle/>
          <a:p>
            <a:pPr marL="0" indent="0">
              <a:buNone/>
            </a:pPr>
            <a:r>
              <a:rPr lang="en-US" sz="2400" b="1" dirty="0"/>
              <a:t>Explanation:</a:t>
            </a:r>
          </a:p>
          <a:p>
            <a:pPr marL="0" indent="0">
              <a:buNone/>
            </a:pPr>
            <a:endParaRPr lang="en-US" sz="2400" b="1" dirty="0"/>
          </a:p>
          <a:p>
            <a:pPr marL="0" indent="0">
              <a:buNone/>
            </a:pPr>
            <a:r>
              <a:rPr lang="en-US" sz="2400" dirty="0"/>
              <a:t>This line creates a </a:t>
            </a:r>
            <a:r>
              <a:rPr lang="en-US" sz="2400" b="1" dirty="0" err="1">
                <a:solidFill>
                  <a:srgbClr val="C00000"/>
                </a:solidFill>
              </a:rPr>
              <a:t>DataFrame</a:t>
            </a:r>
            <a:r>
              <a:rPr lang="en-US" sz="2400" dirty="0"/>
              <a:t> object from the dictionary data.</a:t>
            </a:r>
          </a:p>
          <a:p>
            <a:pPr marL="0" indent="0">
              <a:buNone/>
            </a:pPr>
            <a:r>
              <a:rPr lang="en-IN" sz="2400" b="1" dirty="0"/>
              <a:t>📊 Output of </a:t>
            </a:r>
            <a:r>
              <a:rPr lang="en-IN" sz="2400" b="1" dirty="0" err="1"/>
              <a:t>df</a:t>
            </a:r>
            <a:r>
              <a:rPr lang="en-IN" sz="2400" b="1" dirty="0"/>
              <a:t>:</a:t>
            </a:r>
            <a:br>
              <a:rPr lang="en-IN" sz="2400" b="1" dirty="0"/>
            </a:br>
            <a:endParaRPr lang="en-IN" sz="2400" b="1" dirty="0"/>
          </a:p>
        </p:txBody>
      </p:sp>
      <p:pic>
        <p:nvPicPr>
          <p:cNvPr id="4" name="Picture 3">
            <a:extLst>
              <a:ext uri="{FF2B5EF4-FFF2-40B4-BE49-F238E27FC236}">
                <a16:creationId xmlns:a16="http://schemas.microsoft.com/office/drawing/2014/main" id="{48DDC106-D420-85B8-3856-8E2DA5B72755}"/>
              </a:ext>
            </a:extLst>
          </p:cNvPr>
          <p:cNvPicPr>
            <a:picLocks noChangeAspect="1"/>
          </p:cNvPicPr>
          <p:nvPr/>
        </p:nvPicPr>
        <p:blipFill>
          <a:blip r:embed="rId2"/>
          <a:stretch>
            <a:fillRect/>
          </a:stretch>
        </p:blipFill>
        <p:spPr>
          <a:xfrm>
            <a:off x="3622594" y="594911"/>
            <a:ext cx="4529890" cy="749664"/>
          </a:xfrm>
          <a:prstGeom prst="rect">
            <a:avLst/>
          </a:prstGeom>
        </p:spPr>
      </p:pic>
      <p:pic>
        <p:nvPicPr>
          <p:cNvPr id="6" name="Picture 5">
            <a:extLst>
              <a:ext uri="{FF2B5EF4-FFF2-40B4-BE49-F238E27FC236}">
                <a16:creationId xmlns:a16="http://schemas.microsoft.com/office/drawing/2014/main" id="{E3A91629-517C-6F73-7467-55AFB1F3D95D}"/>
              </a:ext>
            </a:extLst>
          </p:cNvPr>
          <p:cNvPicPr>
            <a:picLocks noChangeAspect="1"/>
          </p:cNvPicPr>
          <p:nvPr/>
        </p:nvPicPr>
        <p:blipFill>
          <a:blip r:embed="rId3"/>
          <a:stretch>
            <a:fillRect/>
          </a:stretch>
        </p:blipFill>
        <p:spPr>
          <a:xfrm>
            <a:off x="3468356" y="2247110"/>
            <a:ext cx="5406884" cy="4168667"/>
          </a:xfrm>
          <a:prstGeom prst="rect">
            <a:avLst/>
          </a:prstGeom>
        </p:spPr>
      </p:pic>
    </p:spTree>
    <p:extLst>
      <p:ext uri="{BB962C8B-B14F-4D97-AF65-F5344CB8AC3E}">
        <p14:creationId xmlns:p14="http://schemas.microsoft.com/office/powerpoint/2010/main" val="1455206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7EAE5-2CEC-5E8F-4B89-EB79D7AB20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5A200A-2C72-55DD-D60C-E498B7276375}"/>
              </a:ext>
            </a:extLst>
          </p:cNvPr>
          <p:cNvPicPr>
            <a:picLocks noChangeAspect="1"/>
          </p:cNvPicPr>
          <p:nvPr/>
        </p:nvPicPr>
        <p:blipFill>
          <a:blip r:embed="rId2"/>
          <a:stretch>
            <a:fillRect/>
          </a:stretch>
        </p:blipFill>
        <p:spPr>
          <a:xfrm>
            <a:off x="0" y="116561"/>
            <a:ext cx="12192000" cy="6624877"/>
          </a:xfrm>
          <a:prstGeom prst="rect">
            <a:avLst/>
          </a:prstGeom>
        </p:spPr>
      </p:pic>
      <p:sp>
        <p:nvSpPr>
          <p:cNvPr id="3" name="Content Placeholder 2">
            <a:extLst>
              <a:ext uri="{FF2B5EF4-FFF2-40B4-BE49-F238E27FC236}">
                <a16:creationId xmlns:a16="http://schemas.microsoft.com/office/drawing/2014/main" id="{6336757F-1ACA-9635-DC97-5B60BA7A0BC6}"/>
              </a:ext>
            </a:extLst>
          </p:cNvPr>
          <p:cNvSpPr>
            <a:spLocks noGrp="1"/>
          </p:cNvSpPr>
          <p:nvPr>
            <p:ph idx="1"/>
          </p:nvPr>
        </p:nvSpPr>
        <p:spPr>
          <a:xfrm>
            <a:off x="7392317" y="782198"/>
            <a:ext cx="4211103" cy="815248"/>
          </a:xfrm>
        </p:spPr>
        <p:txBody>
          <a:bodyPr>
            <a:normAutofit/>
          </a:bodyPr>
          <a:lstStyle/>
          <a:p>
            <a:pPr marL="0" indent="0">
              <a:buNone/>
            </a:pPr>
            <a:r>
              <a:rPr lang="en-IN" sz="3600" b="1" dirty="0">
                <a:solidFill>
                  <a:schemeClr val="bg1"/>
                </a:solidFill>
              </a:rPr>
              <a:t>🧹 Step 1: Cleaning</a:t>
            </a:r>
          </a:p>
        </p:txBody>
      </p:sp>
    </p:spTree>
    <p:extLst>
      <p:ext uri="{BB962C8B-B14F-4D97-AF65-F5344CB8AC3E}">
        <p14:creationId xmlns:p14="http://schemas.microsoft.com/office/powerpoint/2010/main" val="138948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A289-88F9-4F41-1B98-648625318D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67FF0-F78C-E85C-A657-41C94615E9FF}"/>
              </a:ext>
            </a:extLst>
          </p:cNvPr>
          <p:cNvSpPr>
            <a:spLocks noGrp="1"/>
          </p:cNvSpPr>
          <p:nvPr>
            <p:ph idx="1"/>
          </p:nvPr>
        </p:nvSpPr>
        <p:spPr>
          <a:xfrm>
            <a:off x="702853" y="396607"/>
            <a:ext cx="10900568" cy="5949109"/>
          </a:xfrm>
        </p:spPr>
        <p:txBody>
          <a:bodyPr>
            <a:normAutofit fontScale="92500" lnSpcReduction="10000"/>
          </a:bodyPr>
          <a:lstStyle/>
          <a:p>
            <a:pPr marL="0" indent="0">
              <a:buNone/>
            </a:pPr>
            <a:r>
              <a:rPr lang="en-US" sz="2400" b="1" dirty="0"/>
              <a:t>Here,</a:t>
            </a:r>
          </a:p>
          <a:p>
            <a:pPr marL="0" indent="0">
              <a:buNone/>
            </a:pPr>
            <a:r>
              <a:rPr lang="en-US" sz="2400" dirty="0"/>
              <a:t>The parameter </a:t>
            </a:r>
            <a:r>
              <a:rPr lang="en-US" sz="2400" b="1" dirty="0" err="1">
                <a:solidFill>
                  <a:srgbClr val="C00000"/>
                </a:solidFill>
              </a:rPr>
              <a:t>inplace</a:t>
            </a:r>
            <a:r>
              <a:rPr lang="en-US" sz="2400" b="1" dirty="0">
                <a:solidFill>
                  <a:srgbClr val="C00000"/>
                </a:solidFill>
              </a:rPr>
              <a:t>=True </a:t>
            </a:r>
            <a:r>
              <a:rPr lang="en-US" sz="2400" dirty="0"/>
              <a:t>means that the operation will modify the existing </a:t>
            </a:r>
            <a:r>
              <a:rPr lang="en-US" sz="2400" dirty="0" err="1"/>
              <a:t>DataFrame</a:t>
            </a:r>
            <a:r>
              <a:rPr lang="en-US" sz="2400" dirty="0"/>
              <a:t> directly — without creating a new one.</a:t>
            </a:r>
          </a:p>
          <a:p>
            <a:pPr marL="0" indent="0">
              <a:buNone/>
            </a:pPr>
            <a:endParaRPr lang="en-US" sz="800" dirty="0"/>
          </a:p>
          <a:p>
            <a:pPr marL="0" indent="0">
              <a:buNone/>
            </a:pPr>
            <a:r>
              <a:rPr lang="en-IN" sz="2400" b="1" dirty="0"/>
              <a:t>Convert Salary to numeric:</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1. .</a:t>
            </a:r>
            <a:r>
              <a:rPr lang="en-US" sz="2400" b="1" dirty="0" err="1"/>
              <a:t>str.replace</a:t>
            </a:r>
            <a:r>
              <a:rPr lang="en-US" sz="2400" b="1" dirty="0"/>
              <a:t>('k', ‘’):</a:t>
            </a:r>
          </a:p>
          <a:p>
            <a:r>
              <a:rPr lang="en-US" sz="2400" dirty="0"/>
              <a:t>Removes the 'k' from the end of salary strings (e.g., '50k' → '50’).</a:t>
            </a:r>
          </a:p>
          <a:p>
            <a:pPr marL="0" indent="0">
              <a:buNone/>
            </a:pPr>
            <a:r>
              <a:rPr lang="en-US" sz="2400" b="1" dirty="0"/>
              <a:t>2. .</a:t>
            </a:r>
            <a:r>
              <a:rPr lang="en-US" sz="2400" b="1" dirty="0" err="1"/>
              <a:t>astype</a:t>
            </a:r>
            <a:r>
              <a:rPr lang="en-US" sz="2400" b="1" dirty="0"/>
              <a:t>(float)</a:t>
            </a:r>
          </a:p>
          <a:p>
            <a:r>
              <a:rPr lang="en-US" sz="2400" dirty="0"/>
              <a:t>Converts the resulting strings to numeric float values.</a:t>
            </a:r>
          </a:p>
          <a:p>
            <a:pPr marL="0" indent="0">
              <a:buNone/>
            </a:pPr>
            <a:r>
              <a:rPr lang="en-US" sz="2400" b="1" dirty="0"/>
              <a:t>3. * 1000</a:t>
            </a:r>
          </a:p>
          <a:p>
            <a:r>
              <a:rPr lang="en-US" sz="2400" dirty="0"/>
              <a:t>Converts the salary from thousands to actual amounts.</a:t>
            </a:r>
          </a:p>
          <a:p>
            <a:pPr marL="0" indent="0">
              <a:buNone/>
            </a:pPr>
            <a:r>
              <a:rPr lang="en-US" sz="2400" dirty="0"/>
              <a:t>Example: '50k' → 50 → 50000.0</a:t>
            </a:r>
            <a:endParaRPr lang="en-IN" sz="2400" dirty="0"/>
          </a:p>
          <a:p>
            <a:pPr marL="0" indent="0">
              <a:buNone/>
            </a:pPr>
            <a:endParaRPr lang="en-IN" sz="2400" b="1" dirty="0"/>
          </a:p>
        </p:txBody>
      </p:sp>
      <p:pic>
        <p:nvPicPr>
          <p:cNvPr id="5" name="Picture 4">
            <a:extLst>
              <a:ext uri="{FF2B5EF4-FFF2-40B4-BE49-F238E27FC236}">
                <a16:creationId xmlns:a16="http://schemas.microsoft.com/office/drawing/2014/main" id="{8A5AFA52-3E9F-1E73-74E5-188A455AF808}"/>
              </a:ext>
            </a:extLst>
          </p:cNvPr>
          <p:cNvPicPr>
            <a:picLocks noChangeAspect="1"/>
          </p:cNvPicPr>
          <p:nvPr/>
        </p:nvPicPr>
        <p:blipFill>
          <a:blip r:embed="rId2"/>
          <a:stretch>
            <a:fillRect/>
          </a:stretch>
        </p:blipFill>
        <p:spPr>
          <a:xfrm>
            <a:off x="702853" y="2145479"/>
            <a:ext cx="11259239" cy="748493"/>
          </a:xfrm>
          <a:prstGeom prst="rect">
            <a:avLst/>
          </a:prstGeom>
        </p:spPr>
      </p:pic>
    </p:spTree>
    <p:extLst>
      <p:ext uri="{BB962C8B-B14F-4D97-AF65-F5344CB8AC3E}">
        <p14:creationId xmlns:p14="http://schemas.microsoft.com/office/powerpoint/2010/main" val="4099298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5DFD-E335-A0A6-7445-FDCEAD5EC2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8B2B-E030-8520-8D4E-CB3C3AD4F88E}"/>
              </a:ext>
            </a:extLst>
          </p:cNvPr>
          <p:cNvSpPr>
            <a:spLocks noGrp="1"/>
          </p:cNvSpPr>
          <p:nvPr>
            <p:ph idx="1"/>
          </p:nvPr>
        </p:nvSpPr>
        <p:spPr>
          <a:xfrm>
            <a:off x="702853" y="772886"/>
            <a:ext cx="10900568" cy="5301344"/>
          </a:xfrm>
        </p:spPr>
        <p:txBody>
          <a:bodyPr>
            <a:normAutofit/>
          </a:bodyPr>
          <a:lstStyle/>
          <a:p>
            <a:pPr marL="0" indent="0">
              <a:buNone/>
            </a:pPr>
            <a:r>
              <a:rPr lang="en-IN" sz="2800" b="1" dirty="0"/>
              <a:t>🔄 Step 2: </a:t>
            </a:r>
            <a:r>
              <a:rPr lang="en-IN" sz="2800" b="1" dirty="0">
                <a:solidFill>
                  <a:srgbClr val="C00000"/>
                </a:solidFill>
              </a:rPr>
              <a:t>Transformation</a:t>
            </a: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r>
              <a:rPr lang="en-IN" sz="2800" b="1" dirty="0">
                <a:solidFill>
                  <a:schemeClr val="tx1"/>
                </a:solidFill>
              </a:rPr>
              <a:t>Normalization Formula:</a:t>
            </a:r>
          </a:p>
        </p:txBody>
      </p:sp>
      <p:pic>
        <p:nvPicPr>
          <p:cNvPr id="6" name="Picture 5">
            <a:extLst>
              <a:ext uri="{FF2B5EF4-FFF2-40B4-BE49-F238E27FC236}">
                <a16:creationId xmlns:a16="http://schemas.microsoft.com/office/drawing/2014/main" id="{249FF67F-6A93-FED7-2F3E-57112F7F2A3F}"/>
              </a:ext>
            </a:extLst>
          </p:cNvPr>
          <p:cNvPicPr>
            <a:picLocks noChangeAspect="1"/>
          </p:cNvPicPr>
          <p:nvPr/>
        </p:nvPicPr>
        <p:blipFill>
          <a:blip r:embed="rId2"/>
          <a:stretch>
            <a:fillRect/>
          </a:stretch>
        </p:blipFill>
        <p:spPr>
          <a:xfrm>
            <a:off x="379995" y="1468669"/>
            <a:ext cx="11432010" cy="2436652"/>
          </a:xfrm>
          <a:prstGeom prst="rect">
            <a:avLst/>
          </a:prstGeom>
        </p:spPr>
      </p:pic>
      <p:pic>
        <p:nvPicPr>
          <p:cNvPr id="7" name="Picture 6">
            <a:extLst>
              <a:ext uri="{FF2B5EF4-FFF2-40B4-BE49-F238E27FC236}">
                <a16:creationId xmlns:a16="http://schemas.microsoft.com/office/drawing/2014/main" id="{8B5DC27A-BD19-8751-707E-2E7BF05CF060}"/>
              </a:ext>
            </a:extLst>
          </p:cNvPr>
          <p:cNvPicPr>
            <a:picLocks noChangeAspect="1"/>
          </p:cNvPicPr>
          <p:nvPr/>
        </p:nvPicPr>
        <p:blipFill>
          <a:blip r:embed="rId3"/>
          <a:stretch>
            <a:fillRect/>
          </a:stretch>
        </p:blipFill>
        <p:spPr>
          <a:xfrm>
            <a:off x="2413192" y="4880357"/>
            <a:ext cx="7057143" cy="1438095"/>
          </a:xfrm>
          <a:prstGeom prst="rect">
            <a:avLst/>
          </a:prstGeom>
        </p:spPr>
      </p:pic>
    </p:spTree>
    <p:extLst>
      <p:ext uri="{BB962C8B-B14F-4D97-AF65-F5344CB8AC3E}">
        <p14:creationId xmlns:p14="http://schemas.microsoft.com/office/powerpoint/2010/main" val="2017501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22A0-B697-1424-02D0-7E28BBEC1C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42BB7-78EB-A1FF-5139-67D472B1C9F4}"/>
              </a:ext>
            </a:extLst>
          </p:cNvPr>
          <p:cNvSpPr>
            <a:spLocks noGrp="1"/>
          </p:cNvSpPr>
          <p:nvPr>
            <p:ph idx="1"/>
          </p:nvPr>
        </p:nvSpPr>
        <p:spPr>
          <a:xfrm>
            <a:off x="702853" y="772886"/>
            <a:ext cx="10900568" cy="5301344"/>
          </a:xfrm>
        </p:spPr>
        <p:txBody>
          <a:bodyPr>
            <a:normAutofit/>
          </a:bodyPr>
          <a:lstStyle/>
          <a:p>
            <a:pPr marL="0" indent="0">
              <a:buNone/>
            </a:pPr>
            <a:r>
              <a:rPr lang="en-US" sz="2800" b="1" dirty="0"/>
              <a:t>What is Normalization</a:t>
            </a:r>
            <a:r>
              <a:rPr lang="en-US" sz="2800" dirty="0"/>
              <a:t> </a:t>
            </a:r>
          </a:p>
          <a:p>
            <a:pPr marL="0" indent="0">
              <a:buNone/>
            </a:pPr>
            <a:r>
              <a:rPr lang="en-US" sz="2400" b="1" dirty="0"/>
              <a:t>Normalization </a:t>
            </a:r>
            <a:r>
              <a:rPr lang="en-US" sz="2400" dirty="0"/>
              <a:t>is the process of </a:t>
            </a:r>
            <a:r>
              <a:rPr lang="en-US" sz="2400" b="1" dirty="0"/>
              <a:t>scaling numeric data</a:t>
            </a:r>
            <a:r>
              <a:rPr lang="en-US" sz="2400" dirty="0"/>
              <a:t> to a </a:t>
            </a:r>
            <a:r>
              <a:rPr lang="en-US" sz="2400" b="1" dirty="0"/>
              <a:t>standard range</a:t>
            </a:r>
            <a:r>
              <a:rPr lang="en-US" sz="2400" dirty="0"/>
              <a:t>, typically </a:t>
            </a:r>
            <a:r>
              <a:rPr lang="en-US" sz="2400" b="1" dirty="0"/>
              <a:t>between </a:t>
            </a:r>
            <a:r>
              <a:rPr lang="en-US" sz="2400" b="1" dirty="0">
                <a:solidFill>
                  <a:srgbClr val="C00000"/>
                </a:solidFill>
              </a:rPr>
              <a:t>0</a:t>
            </a:r>
            <a:r>
              <a:rPr lang="en-US" sz="2400" b="1" dirty="0"/>
              <a:t> and </a:t>
            </a:r>
            <a:r>
              <a:rPr lang="en-US" sz="2400" b="1" dirty="0">
                <a:solidFill>
                  <a:srgbClr val="C00000"/>
                </a:solidFill>
              </a:rPr>
              <a:t>1</a:t>
            </a:r>
            <a:r>
              <a:rPr lang="en-US" sz="2400" dirty="0"/>
              <a:t>.</a:t>
            </a:r>
          </a:p>
          <a:p>
            <a:pPr marL="0" indent="0">
              <a:buNone/>
            </a:pPr>
            <a:r>
              <a:rPr lang="en-US" sz="2400" dirty="0"/>
              <a:t>🎯 Why Normalize?</a:t>
            </a:r>
          </a:p>
          <a:p>
            <a:pPr marL="457200" indent="-457200">
              <a:buFont typeface="+mj-lt"/>
              <a:buAutoNum type="arabicPeriod"/>
            </a:pPr>
            <a:r>
              <a:rPr lang="en-US" sz="2400" b="1" dirty="0"/>
              <a:t>To treat all features equally:</a:t>
            </a:r>
          </a:p>
          <a:p>
            <a:pPr marL="0" indent="0">
              <a:buNone/>
            </a:pPr>
            <a:r>
              <a:rPr lang="en-US" sz="2400" dirty="0"/>
              <a:t>In datasets, features (columns) may have very different scales.</a:t>
            </a:r>
          </a:p>
          <a:p>
            <a:pPr lvl="1"/>
            <a:r>
              <a:rPr lang="en-US" sz="2400" b="1" dirty="0"/>
              <a:t>Example:</a:t>
            </a:r>
          </a:p>
          <a:p>
            <a:pPr lvl="2"/>
            <a:r>
              <a:rPr lang="en-US" sz="2400" dirty="0"/>
              <a:t>Age might be 18–60</a:t>
            </a:r>
          </a:p>
          <a:p>
            <a:pPr lvl="2"/>
            <a:r>
              <a:rPr lang="en-US" sz="2400" dirty="0"/>
              <a:t>Salary might be 20,000–100,000</a:t>
            </a:r>
          </a:p>
          <a:p>
            <a:pPr lvl="1"/>
            <a:r>
              <a:rPr lang="en-US" sz="2400" dirty="0"/>
              <a:t>Models like KNN, K-Means, Neural Networks are sensitive to such differences.</a:t>
            </a:r>
          </a:p>
          <a:p>
            <a:pPr marL="0" indent="0">
              <a:buNone/>
            </a:pPr>
            <a:r>
              <a:rPr lang="en-US" sz="2400" b="1" dirty="0"/>
              <a:t>2. Improves model performance:</a:t>
            </a:r>
            <a:endParaRPr lang="en-US" sz="2400" dirty="0"/>
          </a:p>
          <a:p>
            <a:pPr marL="0" indent="0">
              <a:buNone/>
            </a:pPr>
            <a:r>
              <a:rPr lang="en-US" sz="2400" dirty="0"/>
              <a:t>Helps models converge </a:t>
            </a:r>
            <a:r>
              <a:rPr lang="en-US" sz="2400" b="1" dirty="0">
                <a:solidFill>
                  <a:srgbClr val="C00000"/>
                </a:solidFill>
              </a:rPr>
              <a:t>faster</a:t>
            </a:r>
            <a:r>
              <a:rPr lang="en-US" sz="2400" dirty="0"/>
              <a:t> and </a:t>
            </a:r>
            <a:r>
              <a:rPr lang="en-US" sz="2400" b="1" dirty="0">
                <a:solidFill>
                  <a:srgbClr val="C00000"/>
                </a:solidFill>
              </a:rPr>
              <a:t>perform</a:t>
            </a:r>
            <a:r>
              <a:rPr lang="en-US" sz="2400" dirty="0"/>
              <a:t> better.</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094924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63FE-92D5-DB77-381E-D6E8AC7D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96D93-65E9-D8A2-9EEE-DDF3240FAAF1}"/>
              </a:ext>
            </a:extLst>
          </p:cNvPr>
          <p:cNvSpPr>
            <a:spLocks noGrp="1"/>
          </p:cNvSpPr>
          <p:nvPr>
            <p:ph idx="1"/>
          </p:nvPr>
        </p:nvSpPr>
        <p:spPr>
          <a:xfrm>
            <a:off x="702853" y="1035586"/>
            <a:ext cx="10900568" cy="5038644"/>
          </a:xfrm>
        </p:spPr>
        <p:txBody>
          <a:bodyPr>
            <a:normAutofit/>
          </a:bodyPr>
          <a:lstStyle/>
          <a:p>
            <a:pPr marL="0" indent="0">
              <a:buNone/>
            </a:pPr>
            <a:r>
              <a:rPr lang="en-IN" sz="2400" b="1" dirty="0"/>
              <a:t>🔢 Min-Max Normalization Formula:</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This </a:t>
            </a:r>
            <a:r>
              <a:rPr lang="en-US" sz="2400" b="1" dirty="0">
                <a:solidFill>
                  <a:srgbClr val="C00000"/>
                </a:solidFill>
              </a:rPr>
              <a:t>scales</a:t>
            </a:r>
            <a:r>
              <a:rPr lang="en-US" sz="2400" dirty="0"/>
              <a:t> all values to fall within the [0, 1] range.</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4F85D188-3EF8-8FAB-F493-51CF5F7EAF35}"/>
              </a:ext>
            </a:extLst>
          </p:cNvPr>
          <p:cNvPicPr>
            <a:picLocks noChangeAspect="1"/>
          </p:cNvPicPr>
          <p:nvPr/>
        </p:nvPicPr>
        <p:blipFill>
          <a:blip r:embed="rId2"/>
          <a:stretch>
            <a:fillRect/>
          </a:stretch>
        </p:blipFill>
        <p:spPr>
          <a:xfrm>
            <a:off x="1884383" y="1990905"/>
            <a:ext cx="7057143" cy="1438095"/>
          </a:xfrm>
          <a:prstGeom prst="rect">
            <a:avLst/>
          </a:prstGeom>
        </p:spPr>
      </p:pic>
    </p:spTree>
    <p:extLst>
      <p:ext uri="{BB962C8B-B14F-4D97-AF65-F5344CB8AC3E}">
        <p14:creationId xmlns:p14="http://schemas.microsoft.com/office/powerpoint/2010/main" val="3206450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2395-33C5-7F74-E864-599FE1AFD2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79AF0-9BDC-5C57-1849-CDE972BCC4BC}"/>
              </a:ext>
            </a:extLst>
          </p:cNvPr>
          <p:cNvSpPr>
            <a:spLocks noGrp="1"/>
          </p:cNvSpPr>
          <p:nvPr>
            <p:ph idx="1"/>
          </p:nvPr>
        </p:nvSpPr>
        <p:spPr>
          <a:xfrm>
            <a:off x="702853" y="495759"/>
            <a:ext cx="10900568" cy="5578471"/>
          </a:xfrm>
        </p:spPr>
        <p:txBody>
          <a:bodyPr>
            <a:normAutofit/>
          </a:bodyPr>
          <a:lstStyle/>
          <a:p>
            <a:pPr marL="0" indent="0">
              <a:buNone/>
            </a:pPr>
            <a:r>
              <a:rPr lang="en-US" sz="2800" b="1" dirty="0"/>
              <a:t>✅ Final </a:t>
            </a:r>
            <a:r>
              <a:rPr lang="en-US" sz="2800" b="1" dirty="0">
                <a:solidFill>
                  <a:srgbClr val="C00000"/>
                </a:solidFill>
              </a:rPr>
              <a:t>Cleaned</a:t>
            </a:r>
            <a:r>
              <a:rPr lang="en-US" sz="2800" b="1" dirty="0"/>
              <a:t> and </a:t>
            </a:r>
            <a:r>
              <a:rPr lang="en-US" sz="2800" b="1" dirty="0">
                <a:solidFill>
                  <a:srgbClr val="C00000"/>
                </a:solidFill>
              </a:rPr>
              <a:t>Transformed</a:t>
            </a:r>
            <a:r>
              <a:rPr lang="en-US" sz="2800" b="1" dirty="0"/>
              <a:t> </a:t>
            </a:r>
            <a:r>
              <a:rPr lang="en-US" sz="2800" b="1" dirty="0" err="1"/>
              <a:t>DataFrame</a:t>
            </a:r>
            <a:r>
              <a:rPr lang="en-US" sz="2800" b="1" dirty="0"/>
              <a:t>:</a:t>
            </a:r>
          </a:p>
          <a:p>
            <a:pPr marL="0" indent="0">
              <a:buNone/>
            </a:pPr>
            <a:endParaRPr lang="en-US" sz="2800" b="1" dirty="0"/>
          </a:p>
          <a:p>
            <a:pPr marL="0" indent="0">
              <a:buNone/>
            </a:pPr>
            <a:endParaRPr lang="en-US" sz="2800" b="1" dirty="0"/>
          </a:p>
          <a:p>
            <a:pPr marL="0" indent="0">
              <a:buNone/>
            </a:pPr>
            <a:r>
              <a:rPr lang="en-IN" sz="2800" b="1" dirty="0"/>
              <a:t>🧾 Final Transformed Table:</a:t>
            </a:r>
          </a:p>
        </p:txBody>
      </p:sp>
      <p:pic>
        <p:nvPicPr>
          <p:cNvPr id="4" name="Picture 3">
            <a:extLst>
              <a:ext uri="{FF2B5EF4-FFF2-40B4-BE49-F238E27FC236}">
                <a16:creationId xmlns:a16="http://schemas.microsoft.com/office/drawing/2014/main" id="{345B2622-30F8-2743-9D37-36265AD4E0DA}"/>
              </a:ext>
            </a:extLst>
          </p:cNvPr>
          <p:cNvPicPr>
            <a:picLocks noChangeAspect="1"/>
          </p:cNvPicPr>
          <p:nvPr/>
        </p:nvPicPr>
        <p:blipFill>
          <a:blip r:embed="rId2"/>
          <a:stretch>
            <a:fillRect/>
          </a:stretch>
        </p:blipFill>
        <p:spPr>
          <a:xfrm>
            <a:off x="1288940" y="1107586"/>
            <a:ext cx="8666667" cy="742857"/>
          </a:xfrm>
          <a:prstGeom prst="rect">
            <a:avLst/>
          </a:prstGeom>
        </p:spPr>
      </p:pic>
      <p:graphicFrame>
        <p:nvGraphicFramePr>
          <p:cNvPr id="5" name="Table 4">
            <a:extLst>
              <a:ext uri="{FF2B5EF4-FFF2-40B4-BE49-F238E27FC236}">
                <a16:creationId xmlns:a16="http://schemas.microsoft.com/office/drawing/2014/main" id="{14472178-6952-D855-FDBF-AFA3E8088ACF}"/>
              </a:ext>
            </a:extLst>
          </p:cNvPr>
          <p:cNvGraphicFramePr>
            <a:graphicFrameLocks noGrp="1"/>
          </p:cNvGraphicFramePr>
          <p:nvPr>
            <p:extLst>
              <p:ext uri="{D42A27DB-BD31-4B8C-83A1-F6EECF244321}">
                <p14:modId xmlns:p14="http://schemas.microsoft.com/office/powerpoint/2010/main" val="1490577793"/>
              </p:ext>
            </p:extLst>
          </p:nvPr>
        </p:nvGraphicFramePr>
        <p:xfrm>
          <a:off x="1288940" y="2568150"/>
          <a:ext cx="9485558" cy="3640964"/>
        </p:xfrm>
        <a:graphic>
          <a:graphicData uri="http://schemas.openxmlformats.org/drawingml/2006/table">
            <a:tbl>
              <a:tblPr firstRow="1" firstCol="1" bandRow="1">
                <a:tableStyleId>{5C22544A-7EE6-4342-B048-85BDC9FD1C3A}</a:tableStyleId>
              </a:tblPr>
              <a:tblGrid>
                <a:gridCol w="1580225">
                  <a:extLst>
                    <a:ext uri="{9D8B030D-6E8A-4147-A177-3AD203B41FA5}">
                      <a16:colId xmlns:a16="http://schemas.microsoft.com/office/drawing/2014/main" val="1580020136"/>
                    </a:ext>
                  </a:extLst>
                </a:gridCol>
                <a:gridCol w="1580225">
                  <a:extLst>
                    <a:ext uri="{9D8B030D-6E8A-4147-A177-3AD203B41FA5}">
                      <a16:colId xmlns:a16="http://schemas.microsoft.com/office/drawing/2014/main" val="1375344684"/>
                    </a:ext>
                  </a:extLst>
                </a:gridCol>
                <a:gridCol w="1581277">
                  <a:extLst>
                    <a:ext uri="{9D8B030D-6E8A-4147-A177-3AD203B41FA5}">
                      <a16:colId xmlns:a16="http://schemas.microsoft.com/office/drawing/2014/main" val="3410221291"/>
                    </a:ext>
                  </a:extLst>
                </a:gridCol>
                <a:gridCol w="1581277">
                  <a:extLst>
                    <a:ext uri="{9D8B030D-6E8A-4147-A177-3AD203B41FA5}">
                      <a16:colId xmlns:a16="http://schemas.microsoft.com/office/drawing/2014/main" val="2994095040"/>
                    </a:ext>
                  </a:extLst>
                </a:gridCol>
                <a:gridCol w="1581277">
                  <a:extLst>
                    <a:ext uri="{9D8B030D-6E8A-4147-A177-3AD203B41FA5}">
                      <a16:colId xmlns:a16="http://schemas.microsoft.com/office/drawing/2014/main" val="3824620928"/>
                    </a:ext>
                  </a:extLst>
                </a:gridCol>
                <a:gridCol w="1581277">
                  <a:extLst>
                    <a:ext uri="{9D8B030D-6E8A-4147-A177-3AD203B41FA5}">
                      <a16:colId xmlns:a16="http://schemas.microsoft.com/office/drawing/2014/main" val="3902045578"/>
                    </a:ext>
                  </a:extLst>
                </a:gridCol>
              </a:tblGrid>
              <a:tr h="57451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Gender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84997284"/>
                  </a:ext>
                </a:extLst>
              </a:tr>
              <a:tr h="57451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549025"/>
                  </a:ext>
                </a:extLst>
              </a:tr>
              <a:tr h="57451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36.33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0.5665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23251664"/>
                  </a:ext>
                </a:extLst>
              </a:tr>
              <a:tr h="57451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3653385"/>
                  </a:ext>
                </a:extLst>
              </a:tr>
              <a:tr h="57451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5131906"/>
                  </a:ext>
                </a:extLst>
              </a:tr>
              <a:tr h="574510">
                <a:tc>
                  <a:txBody>
                    <a:bodyPr/>
                    <a:lstStyle/>
                    <a:p>
                      <a:pPr>
                        <a:lnSpc>
                          <a:spcPct val="107000"/>
                        </a:lnSpc>
                        <a:spcAft>
                          <a:spcPts val="800"/>
                        </a:spcAft>
                        <a:buNone/>
                      </a:pPr>
                      <a:r>
                        <a:rPr lang="en-IN" sz="2400" kern="100">
                          <a:effectLst/>
                        </a:rPr>
                        <a:t>Frank</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29.0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1706779"/>
                  </a:ext>
                </a:extLst>
              </a:tr>
            </a:tbl>
          </a:graphicData>
        </a:graphic>
      </p:graphicFrame>
    </p:spTree>
    <p:extLst>
      <p:ext uri="{BB962C8B-B14F-4D97-AF65-F5344CB8AC3E}">
        <p14:creationId xmlns:p14="http://schemas.microsoft.com/office/powerpoint/2010/main" val="16244310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5BEE-30A9-8AED-7B58-65489ECCDA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4B93A-D21E-BC3D-57FA-5300674F2D12}"/>
              </a:ext>
            </a:extLst>
          </p:cNvPr>
          <p:cNvSpPr>
            <a:spLocks noGrp="1"/>
          </p:cNvSpPr>
          <p:nvPr>
            <p:ph idx="1"/>
          </p:nvPr>
        </p:nvSpPr>
        <p:spPr>
          <a:xfrm>
            <a:off x="702853" y="772886"/>
            <a:ext cx="10900568" cy="5301344"/>
          </a:xfrm>
        </p:spPr>
        <p:txBody>
          <a:bodyPr>
            <a:normAutofit/>
          </a:bodyPr>
          <a:lstStyle/>
          <a:p>
            <a:pPr marL="0" indent="0">
              <a:buNone/>
            </a:pPr>
            <a:r>
              <a:rPr lang="en-US" sz="2400" b="1" dirty="0"/>
              <a:t>Handling </a:t>
            </a:r>
            <a:r>
              <a:rPr lang="en-US" sz="2400" b="1" dirty="0">
                <a:solidFill>
                  <a:srgbClr val="C00000"/>
                </a:solidFill>
              </a:rPr>
              <a:t>missing values </a:t>
            </a:r>
            <a:r>
              <a:rPr lang="en-US" sz="2400" b="1" dirty="0"/>
              <a:t>and </a:t>
            </a:r>
            <a:r>
              <a:rPr lang="en-US" sz="2400" b="1" dirty="0">
                <a:solidFill>
                  <a:srgbClr val="C00000"/>
                </a:solidFill>
              </a:rPr>
              <a:t>outliers</a:t>
            </a:r>
            <a:r>
              <a:rPr lang="en-US" sz="2400" b="1" dirty="0"/>
              <a:t>:</a:t>
            </a:r>
          </a:p>
          <a:p>
            <a:pPr marL="0" indent="0">
              <a:buNone/>
            </a:pPr>
            <a:r>
              <a:rPr lang="en-US" sz="2400" b="1" dirty="0"/>
              <a:t>🧹 1. Handling Missing Values:</a:t>
            </a:r>
          </a:p>
          <a:p>
            <a:pPr marL="0" indent="0">
              <a:buNone/>
            </a:pPr>
            <a:r>
              <a:rPr lang="en-US" sz="2400" dirty="0"/>
              <a:t>✅ What are missing values?</a:t>
            </a:r>
          </a:p>
          <a:p>
            <a:pPr marL="0" indent="0">
              <a:buNone/>
            </a:pPr>
            <a:r>
              <a:rPr lang="en-US" sz="2400" dirty="0"/>
              <a:t>Missing values occur when </a:t>
            </a:r>
            <a:r>
              <a:rPr lang="en-US" sz="2400" b="1" dirty="0">
                <a:solidFill>
                  <a:srgbClr val="C00000"/>
                </a:solidFill>
              </a:rPr>
              <a:t>data is not available </a:t>
            </a:r>
            <a:r>
              <a:rPr lang="en-US" sz="2400" dirty="0"/>
              <a:t>for certain entries in your dataset. In Pandas, they are typically represented as </a:t>
            </a:r>
            <a:r>
              <a:rPr lang="en-US" sz="2400" b="1" dirty="0" err="1"/>
              <a:t>NaN</a:t>
            </a:r>
            <a:r>
              <a:rPr lang="en-US" sz="2400" dirty="0"/>
              <a:t>.</a:t>
            </a:r>
          </a:p>
          <a:p>
            <a:pPr marL="0" indent="0">
              <a:buNone/>
            </a:pPr>
            <a:r>
              <a:rPr lang="en-US" sz="2400" b="1" dirty="0"/>
              <a:t>Example:</a:t>
            </a:r>
          </a:p>
          <a:p>
            <a:pPr marL="0" indent="0">
              <a:buNone/>
            </a:pPr>
            <a:endParaRPr lang="en-IN" sz="2400" dirty="0"/>
          </a:p>
        </p:txBody>
      </p:sp>
      <p:graphicFrame>
        <p:nvGraphicFramePr>
          <p:cNvPr id="2" name="Table 1">
            <a:extLst>
              <a:ext uri="{FF2B5EF4-FFF2-40B4-BE49-F238E27FC236}">
                <a16:creationId xmlns:a16="http://schemas.microsoft.com/office/drawing/2014/main" id="{EEF23AAD-E60C-5907-061F-3EE34FD17B68}"/>
              </a:ext>
            </a:extLst>
          </p:cNvPr>
          <p:cNvGraphicFramePr>
            <a:graphicFrameLocks noGrp="1"/>
          </p:cNvGraphicFramePr>
          <p:nvPr>
            <p:extLst>
              <p:ext uri="{D42A27DB-BD31-4B8C-83A1-F6EECF244321}">
                <p14:modId xmlns:p14="http://schemas.microsoft.com/office/powerpoint/2010/main" val="359757047"/>
              </p:ext>
            </p:extLst>
          </p:nvPr>
        </p:nvGraphicFramePr>
        <p:xfrm>
          <a:off x="1195394" y="3579240"/>
          <a:ext cx="7023188" cy="2391900"/>
        </p:xfrm>
        <a:graphic>
          <a:graphicData uri="http://schemas.openxmlformats.org/drawingml/2006/table">
            <a:tbl>
              <a:tblPr firstRow="1" firstCol="1" bandRow="1">
                <a:tableStyleId>{5C22544A-7EE6-4342-B048-85BDC9FD1C3A}</a:tableStyleId>
              </a:tblPr>
              <a:tblGrid>
                <a:gridCol w="2340803">
                  <a:extLst>
                    <a:ext uri="{9D8B030D-6E8A-4147-A177-3AD203B41FA5}">
                      <a16:colId xmlns:a16="http://schemas.microsoft.com/office/drawing/2014/main" val="3296926915"/>
                    </a:ext>
                  </a:extLst>
                </a:gridCol>
                <a:gridCol w="2340803">
                  <a:extLst>
                    <a:ext uri="{9D8B030D-6E8A-4147-A177-3AD203B41FA5}">
                      <a16:colId xmlns:a16="http://schemas.microsoft.com/office/drawing/2014/main" val="3290730402"/>
                    </a:ext>
                  </a:extLst>
                </a:gridCol>
                <a:gridCol w="2341582">
                  <a:extLst>
                    <a:ext uri="{9D8B030D-6E8A-4147-A177-3AD203B41FA5}">
                      <a16:colId xmlns:a16="http://schemas.microsoft.com/office/drawing/2014/main" val="2856387189"/>
                    </a:ext>
                  </a:extLst>
                </a:gridCol>
              </a:tblGrid>
              <a:tr h="47838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805067420"/>
                  </a:ext>
                </a:extLst>
              </a:tr>
              <a:tr h="47838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25.0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73766508"/>
                  </a:ext>
                </a:extLst>
              </a:tr>
              <a:tr h="47838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60502963"/>
                  </a:ext>
                </a:extLst>
              </a:tr>
              <a:tr h="47838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36415981"/>
                  </a:ext>
                </a:extLst>
              </a:tr>
              <a:tr h="47838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88212400"/>
                  </a:ext>
                </a:extLst>
              </a:tr>
            </a:tbl>
          </a:graphicData>
        </a:graphic>
      </p:graphicFrame>
    </p:spTree>
    <p:extLst>
      <p:ext uri="{BB962C8B-B14F-4D97-AF65-F5344CB8AC3E}">
        <p14:creationId xmlns:p14="http://schemas.microsoft.com/office/powerpoint/2010/main" val="2697476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6BEE5-8F7B-4AF5-A018-67F426392D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41A9E-6203-5F85-5B64-60B463AA9E32}"/>
              </a:ext>
            </a:extLst>
          </p:cNvPr>
          <p:cNvSpPr>
            <a:spLocks noGrp="1"/>
          </p:cNvSpPr>
          <p:nvPr>
            <p:ph idx="1"/>
          </p:nvPr>
        </p:nvSpPr>
        <p:spPr>
          <a:xfrm>
            <a:off x="702853" y="1035586"/>
            <a:ext cx="10900568" cy="5038644"/>
          </a:xfrm>
        </p:spPr>
        <p:txBody>
          <a:bodyPr>
            <a:normAutofit/>
          </a:bodyPr>
          <a:lstStyle/>
          <a:p>
            <a:pPr marL="0" indent="0">
              <a:buNone/>
            </a:pPr>
            <a:r>
              <a:rPr lang="en-US" sz="2800" b="1" dirty="0"/>
              <a:t>🔧 How to Handle Missing Values</a:t>
            </a:r>
          </a:p>
          <a:p>
            <a:pPr marL="0" indent="0">
              <a:buNone/>
            </a:pPr>
            <a:r>
              <a:rPr lang="en-US" sz="2400" b="1" dirty="0"/>
              <a:t>Option 1: </a:t>
            </a:r>
            <a:r>
              <a:rPr lang="en-US" sz="2400" b="1" dirty="0">
                <a:solidFill>
                  <a:srgbClr val="C00000"/>
                </a:solidFill>
              </a:rPr>
              <a:t>Remove rows </a:t>
            </a:r>
            <a:r>
              <a:rPr lang="en-US" sz="2400" dirty="0"/>
              <a:t>with missing values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Removes any row that has </a:t>
            </a:r>
            <a:r>
              <a:rPr lang="en-US" sz="2400" b="1" dirty="0">
                <a:solidFill>
                  <a:srgbClr val="C00000"/>
                </a:solidFill>
              </a:rPr>
              <a:t>at least one </a:t>
            </a:r>
            <a:r>
              <a:rPr lang="en-US" sz="2400" b="1" dirty="0" err="1">
                <a:solidFill>
                  <a:srgbClr val="C00000"/>
                </a:solidFill>
              </a:rPr>
              <a:t>NaN</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C4200BB1-4C3D-8E81-F4D9-53F43E149DAF}"/>
              </a:ext>
            </a:extLst>
          </p:cNvPr>
          <p:cNvPicPr>
            <a:picLocks noChangeAspect="1"/>
          </p:cNvPicPr>
          <p:nvPr/>
        </p:nvPicPr>
        <p:blipFill>
          <a:blip r:embed="rId2"/>
          <a:stretch>
            <a:fillRect/>
          </a:stretch>
        </p:blipFill>
        <p:spPr>
          <a:xfrm>
            <a:off x="1908565" y="2530537"/>
            <a:ext cx="4695238" cy="695238"/>
          </a:xfrm>
          <a:prstGeom prst="rect">
            <a:avLst/>
          </a:prstGeom>
        </p:spPr>
      </p:pic>
    </p:spTree>
    <p:extLst>
      <p:ext uri="{BB962C8B-B14F-4D97-AF65-F5344CB8AC3E}">
        <p14:creationId xmlns:p14="http://schemas.microsoft.com/office/powerpoint/2010/main" val="3185897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343C-DD95-B97D-94E0-BCD8519F7C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74901-CE74-8FA6-BC65-F3BF9040A57F}"/>
              </a:ext>
            </a:extLst>
          </p:cNvPr>
          <p:cNvSpPr>
            <a:spLocks noGrp="1"/>
          </p:cNvSpPr>
          <p:nvPr>
            <p:ph idx="1"/>
          </p:nvPr>
        </p:nvSpPr>
        <p:spPr>
          <a:xfrm>
            <a:off x="702853" y="772886"/>
            <a:ext cx="10900568" cy="5301344"/>
          </a:xfrm>
        </p:spPr>
        <p:txBody>
          <a:bodyPr>
            <a:normAutofit/>
          </a:bodyPr>
          <a:lstStyle/>
          <a:p>
            <a:pPr marL="0" indent="0">
              <a:buNone/>
            </a:pPr>
            <a:r>
              <a:rPr lang="en-US" sz="2400" b="1" dirty="0"/>
              <a:t>Option 2: </a:t>
            </a:r>
            <a:r>
              <a:rPr lang="en-US" sz="2400" b="1" dirty="0">
                <a:solidFill>
                  <a:srgbClr val="C00000"/>
                </a:solidFill>
              </a:rPr>
              <a:t>Fill missing values </a:t>
            </a:r>
            <a:r>
              <a:rPr lang="en-US" sz="2400" b="1" dirty="0"/>
              <a:t>with a default (like mean/median)</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After filling:</a:t>
            </a:r>
          </a:p>
          <a:p>
            <a:pPr marL="0" indent="0">
              <a:buNone/>
            </a:pPr>
            <a:endParaRPr lang="en-IN" sz="2400" b="1" dirty="0"/>
          </a:p>
        </p:txBody>
      </p:sp>
      <p:pic>
        <p:nvPicPr>
          <p:cNvPr id="4" name="Picture 3">
            <a:extLst>
              <a:ext uri="{FF2B5EF4-FFF2-40B4-BE49-F238E27FC236}">
                <a16:creationId xmlns:a16="http://schemas.microsoft.com/office/drawing/2014/main" id="{CCFD6091-404A-AB3B-0A72-7951D61290C9}"/>
              </a:ext>
            </a:extLst>
          </p:cNvPr>
          <p:cNvPicPr>
            <a:picLocks noChangeAspect="1"/>
          </p:cNvPicPr>
          <p:nvPr/>
        </p:nvPicPr>
        <p:blipFill>
          <a:blip r:embed="rId2"/>
          <a:stretch>
            <a:fillRect/>
          </a:stretch>
        </p:blipFill>
        <p:spPr>
          <a:xfrm>
            <a:off x="706525" y="1634214"/>
            <a:ext cx="10493913" cy="1436716"/>
          </a:xfrm>
          <a:prstGeom prst="rect">
            <a:avLst/>
          </a:prstGeom>
        </p:spPr>
      </p:pic>
      <p:graphicFrame>
        <p:nvGraphicFramePr>
          <p:cNvPr id="5" name="Table 4">
            <a:extLst>
              <a:ext uri="{FF2B5EF4-FFF2-40B4-BE49-F238E27FC236}">
                <a16:creationId xmlns:a16="http://schemas.microsoft.com/office/drawing/2014/main" id="{056E6529-B7DF-7680-6004-7B668F46DC95}"/>
              </a:ext>
            </a:extLst>
          </p:cNvPr>
          <p:cNvGraphicFramePr>
            <a:graphicFrameLocks noGrp="1"/>
          </p:cNvGraphicFramePr>
          <p:nvPr>
            <p:extLst>
              <p:ext uri="{D42A27DB-BD31-4B8C-83A1-F6EECF244321}">
                <p14:modId xmlns:p14="http://schemas.microsoft.com/office/powerpoint/2010/main" val="1898406432"/>
              </p:ext>
            </p:extLst>
          </p:nvPr>
        </p:nvGraphicFramePr>
        <p:xfrm>
          <a:off x="1107260" y="4132035"/>
          <a:ext cx="6340141" cy="1942195"/>
        </p:xfrm>
        <a:graphic>
          <a:graphicData uri="http://schemas.openxmlformats.org/drawingml/2006/table">
            <a:tbl>
              <a:tblPr firstRow="1" firstCol="1" bandRow="1">
                <a:tableStyleId>{5C22544A-7EE6-4342-B048-85BDC9FD1C3A}</a:tableStyleId>
              </a:tblPr>
              <a:tblGrid>
                <a:gridCol w="2113146">
                  <a:extLst>
                    <a:ext uri="{9D8B030D-6E8A-4147-A177-3AD203B41FA5}">
                      <a16:colId xmlns:a16="http://schemas.microsoft.com/office/drawing/2014/main" val="3981942214"/>
                    </a:ext>
                  </a:extLst>
                </a:gridCol>
                <a:gridCol w="2113146">
                  <a:extLst>
                    <a:ext uri="{9D8B030D-6E8A-4147-A177-3AD203B41FA5}">
                      <a16:colId xmlns:a16="http://schemas.microsoft.com/office/drawing/2014/main" val="1645507741"/>
                    </a:ext>
                  </a:extLst>
                </a:gridCol>
                <a:gridCol w="2113849">
                  <a:extLst>
                    <a:ext uri="{9D8B030D-6E8A-4147-A177-3AD203B41FA5}">
                      <a16:colId xmlns:a16="http://schemas.microsoft.com/office/drawing/2014/main" val="2501630057"/>
                    </a:ext>
                  </a:extLst>
                </a:gridCol>
              </a:tblGrid>
              <a:tr h="388439">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10274207"/>
                  </a:ext>
                </a:extLst>
              </a:tr>
              <a:tr h="388439">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68010010"/>
                  </a:ext>
                </a:extLst>
              </a:tr>
              <a:tr h="388439">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60000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85615566"/>
                  </a:ext>
                </a:extLst>
              </a:tr>
              <a:tr h="388439">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78433126"/>
                  </a:ext>
                </a:extLst>
              </a:tr>
              <a:tr h="388439">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24851407"/>
                  </a:ext>
                </a:extLst>
              </a:tr>
            </a:tbl>
          </a:graphicData>
        </a:graphic>
      </p:graphicFrame>
    </p:spTree>
    <p:extLst>
      <p:ext uri="{BB962C8B-B14F-4D97-AF65-F5344CB8AC3E}">
        <p14:creationId xmlns:p14="http://schemas.microsoft.com/office/powerpoint/2010/main" val="4178438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E7778-CDE9-DF05-9C08-B94FFAAEA03D}"/>
              </a:ext>
            </a:extLst>
          </p:cNvPr>
          <p:cNvSpPr txBox="1"/>
          <p:nvPr/>
        </p:nvSpPr>
        <p:spPr>
          <a:xfrm>
            <a:off x="468475" y="617115"/>
            <a:ext cx="11255050" cy="5078313"/>
          </a:xfrm>
          <a:prstGeom prst="rect">
            <a:avLst/>
          </a:prstGeom>
          <a:noFill/>
        </p:spPr>
        <p:txBody>
          <a:bodyPr wrap="square">
            <a:spAutoFit/>
          </a:bodyPr>
          <a:lstStyle/>
          <a:p>
            <a:r>
              <a:rPr lang="en-US" sz="2400" b="1" dirty="0"/>
              <a:t>Generalization:</a:t>
            </a:r>
          </a:p>
          <a:p>
            <a:r>
              <a:rPr lang="en-US" sz="2000" b="0" i="0" dirty="0">
                <a:solidFill>
                  <a:srgbClr val="0D0D0D"/>
                </a:solidFill>
                <a:effectLst/>
                <a:latin typeface="Söhne"/>
              </a:rPr>
              <a:t>	Generalization refers to the ability of a </a:t>
            </a:r>
            <a:r>
              <a:rPr lang="en-US" sz="2000" b="1" i="0" dirty="0">
                <a:solidFill>
                  <a:srgbClr val="0D0D0D"/>
                </a:solidFill>
                <a:effectLst/>
                <a:latin typeface="Söhne"/>
              </a:rPr>
              <a:t>model to perform well on new, unseen data that it hasn't been trained on</a:t>
            </a:r>
            <a:r>
              <a:rPr lang="en-US" sz="2000" b="0" i="0" dirty="0">
                <a:solidFill>
                  <a:srgbClr val="0D0D0D"/>
                </a:solidFill>
                <a:effectLst/>
                <a:latin typeface="Söhne"/>
              </a:rPr>
              <a:t>. The ultimate goal of a machine learning model is not just to memorize the training data but to learn underlying patterns and relationships that can be applied to new, unseen data in a meaningful way. </a:t>
            </a:r>
            <a:r>
              <a:rPr lang="en-US" sz="2000" dirty="0"/>
              <a:t>	</a:t>
            </a:r>
          </a:p>
          <a:p>
            <a:r>
              <a:rPr lang="en-US" sz="2000" dirty="0"/>
              <a:t>The first part of machine learning process is abstraction i.e. </a:t>
            </a:r>
            <a:r>
              <a:rPr lang="en-US" sz="2000" b="1" dirty="0"/>
              <a:t>abstract the knowledge </a:t>
            </a:r>
            <a:r>
              <a:rPr lang="en-US" sz="2000" dirty="0"/>
              <a:t>which comes as input data in the form of a model. However, this abstraction process, or </a:t>
            </a:r>
            <a:r>
              <a:rPr lang="en-US" sz="2000" b="1" dirty="0"/>
              <a:t>more popularly training the model</a:t>
            </a:r>
            <a:r>
              <a:rPr lang="en-US" sz="2000" dirty="0"/>
              <a:t>, is just one part of machine learning. The other key part is to </a:t>
            </a:r>
            <a:r>
              <a:rPr lang="en-US" sz="2000" b="1" dirty="0"/>
              <a:t>tune up </a:t>
            </a:r>
            <a:r>
              <a:rPr lang="en-US" sz="2000" dirty="0"/>
              <a:t>the abstracted knowledge to a form which can be used to take future decisions. This is achieved as a part of generalization.  </a:t>
            </a:r>
          </a:p>
          <a:p>
            <a:r>
              <a:rPr lang="en-US" sz="2000" b="0" i="0" dirty="0">
                <a:solidFill>
                  <a:srgbClr val="1F1F1F"/>
                </a:solidFill>
                <a:effectLst/>
                <a:latin typeface="Google Sans"/>
              </a:rPr>
              <a:t>	This is where the </a:t>
            </a:r>
            <a:r>
              <a:rPr lang="en-US" sz="2000" b="1" i="0" dirty="0">
                <a:solidFill>
                  <a:srgbClr val="1F1F1F"/>
                </a:solidFill>
                <a:effectLst/>
                <a:latin typeface="Google Sans"/>
              </a:rPr>
              <a:t>model's power lies</a:t>
            </a:r>
            <a:r>
              <a:rPr lang="en-US" sz="2000" b="0" i="0" dirty="0">
                <a:solidFill>
                  <a:srgbClr val="1F1F1F"/>
                </a:solidFill>
                <a:effectLst/>
                <a:latin typeface="Google Sans"/>
              </a:rPr>
              <a:t>. Based on the abstracted representation, the model goes beyond the specific data it was trained on and </a:t>
            </a:r>
            <a:r>
              <a:rPr lang="en-US" sz="2000" b="1" i="0" dirty="0">
                <a:solidFill>
                  <a:srgbClr val="1F1F1F"/>
                </a:solidFill>
                <a:effectLst/>
                <a:latin typeface="Google Sans"/>
              </a:rPr>
              <a:t>learns to make general predictions for unseen data</a:t>
            </a:r>
            <a:r>
              <a:rPr lang="en-US" sz="2000" b="0" i="0" dirty="0">
                <a:solidFill>
                  <a:srgbClr val="1F1F1F"/>
                </a:solidFill>
                <a:effectLst/>
                <a:latin typeface="Google Sans"/>
              </a:rPr>
              <a:t>.</a:t>
            </a:r>
          </a:p>
          <a:p>
            <a:r>
              <a:rPr lang="en-US" sz="2000" dirty="0"/>
              <a:t>	This part is quite difficult to achieve. This is because the model is trained based on a finite set of data, which may possess a limited set of characteristics. But when we want to apply the model to take decision on a set of unknown data, usually termed as </a:t>
            </a:r>
            <a:r>
              <a:rPr lang="en-US" sz="2000" b="1" dirty="0"/>
              <a:t>test data</a:t>
            </a:r>
            <a:r>
              <a:rPr lang="en-US" sz="2000" dirty="0"/>
              <a:t>.</a:t>
            </a:r>
            <a:endParaRPr lang="en-US" sz="2000" b="0" i="0" dirty="0">
              <a:solidFill>
                <a:srgbClr val="1F1F1F"/>
              </a:solidFill>
              <a:effectLst/>
              <a:latin typeface="Google Sans"/>
            </a:endParaRPr>
          </a:p>
          <a:p>
            <a:endParaRPr lang="en-US" sz="2000" dirty="0"/>
          </a:p>
          <a:p>
            <a:endParaRPr lang="en-US" sz="2000" dirty="0"/>
          </a:p>
        </p:txBody>
      </p:sp>
    </p:spTree>
    <p:extLst>
      <p:ext uri="{BB962C8B-B14F-4D97-AF65-F5344CB8AC3E}">
        <p14:creationId xmlns:p14="http://schemas.microsoft.com/office/powerpoint/2010/main" val="43506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FDDD-FB73-BF4D-B2E5-F2ABBF9F98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C5CA3-96C1-F98A-9377-BDFE4CA1D032}"/>
              </a:ext>
            </a:extLst>
          </p:cNvPr>
          <p:cNvSpPr>
            <a:spLocks noGrp="1"/>
          </p:cNvSpPr>
          <p:nvPr>
            <p:ph idx="1"/>
          </p:nvPr>
        </p:nvSpPr>
        <p:spPr>
          <a:xfrm>
            <a:off x="702853" y="772886"/>
            <a:ext cx="10900568" cy="5301344"/>
          </a:xfrm>
        </p:spPr>
        <p:txBody>
          <a:bodyPr>
            <a:normAutofit/>
          </a:bodyPr>
          <a:lstStyle/>
          <a:p>
            <a:pPr marL="0" indent="0">
              <a:buNone/>
            </a:pPr>
            <a:r>
              <a:rPr lang="en-US" sz="2400" b="1" dirty="0"/>
              <a:t>⚠️ 2. Handling </a:t>
            </a:r>
            <a:r>
              <a:rPr lang="en-US" sz="2400" b="1" dirty="0">
                <a:solidFill>
                  <a:srgbClr val="C00000"/>
                </a:solidFill>
              </a:rPr>
              <a:t>Outliers</a:t>
            </a:r>
          </a:p>
          <a:p>
            <a:pPr marL="0" indent="0">
              <a:buNone/>
            </a:pPr>
            <a:r>
              <a:rPr lang="en-US" sz="2400" dirty="0"/>
              <a:t>✅ What are outliers?</a:t>
            </a:r>
          </a:p>
          <a:p>
            <a:pPr marL="0" indent="0">
              <a:buNone/>
            </a:pPr>
            <a:r>
              <a:rPr lang="en-US" sz="2400" dirty="0"/>
              <a:t>Outliers are data points that are </a:t>
            </a:r>
            <a:r>
              <a:rPr lang="en-US" sz="2400" b="1" dirty="0">
                <a:solidFill>
                  <a:srgbClr val="C00000"/>
                </a:solidFill>
              </a:rPr>
              <a:t>extremely</a:t>
            </a:r>
            <a:r>
              <a:rPr lang="en-US" sz="2400" dirty="0"/>
              <a:t> </a:t>
            </a:r>
            <a:r>
              <a:rPr lang="en-US" sz="2400" b="1" dirty="0"/>
              <a:t>high</a:t>
            </a:r>
            <a:r>
              <a:rPr lang="en-US" sz="2400" dirty="0"/>
              <a:t> or </a:t>
            </a:r>
            <a:r>
              <a:rPr lang="en-US" sz="2400" b="1" dirty="0"/>
              <a:t>low</a:t>
            </a:r>
            <a:r>
              <a:rPr lang="en-US" sz="2400" dirty="0"/>
              <a:t> compared to the rest of the data. They can </a:t>
            </a:r>
            <a:r>
              <a:rPr lang="en-US" sz="2400" b="1" dirty="0">
                <a:solidFill>
                  <a:srgbClr val="C00000"/>
                </a:solidFill>
              </a:rPr>
              <a:t>distort</a:t>
            </a:r>
            <a:r>
              <a:rPr lang="en-US" sz="2400" dirty="0"/>
              <a:t> or </a:t>
            </a:r>
            <a:r>
              <a:rPr lang="en-IN" sz="2400" b="1" dirty="0">
                <a:solidFill>
                  <a:srgbClr val="C00000"/>
                </a:solidFill>
              </a:rPr>
              <a:t>misrepresent</a:t>
            </a:r>
            <a:r>
              <a:rPr lang="en-IN" dirty="0">
                <a:solidFill>
                  <a:srgbClr val="1F1F1F"/>
                </a:solidFill>
                <a:latin typeface="Arial" panose="020B0604020202020204" pitchFamily="34" charset="0"/>
              </a:rPr>
              <a:t> </a:t>
            </a:r>
            <a:r>
              <a:rPr lang="en-US" sz="2400" dirty="0"/>
              <a:t>your analysis and models.</a:t>
            </a:r>
          </a:p>
          <a:p>
            <a:pPr marL="0" indent="0">
              <a:buNone/>
            </a:pPr>
            <a:r>
              <a:rPr lang="en-IN" sz="2400" b="1" dirty="0"/>
              <a:t>🔍 Example with Outlier</a:t>
            </a:r>
          </a:p>
        </p:txBody>
      </p:sp>
      <p:pic>
        <p:nvPicPr>
          <p:cNvPr id="4" name="Picture 3">
            <a:extLst>
              <a:ext uri="{FF2B5EF4-FFF2-40B4-BE49-F238E27FC236}">
                <a16:creationId xmlns:a16="http://schemas.microsoft.com/office/drawing/2014/main" id="{1C27B4D9-CB04-B0CB-03E9-BC7785C74EC5}"/>
              </a:ext>
            </a:extLst>
          </p:cNvPr>
          <p:cNvPicPr>
            <a:picLocks noChangeAspect="1"/>
          </p:cNvPicPr>
          <p:nvPr/>
        </p:nvPicPr>
        <p:blipFill>
          <a:blip r:embed="rId2"/>
          <a:stretch>
            <a:fillRect/>
          </a:stretch>
        </p:blipFill>
        <p:spPr>
          <a:xfrm>
            <a:off x="939093" y="3197646"/>
            <a:ext cx="10664328" cy="1908015"/>
          </a:xfrm>
          <a:prstGeom prst="rect">
            <a:avLst/>
          </a:prstGeom>
        </p:spPr>
      </p:pic>
    </p:spTree>
    <p:extLst>
      <p:ext uri="{BB962C8B-B14F-4D97-AF65-F5344CB8AC3E}">
        <p14:creationId xmlns:p14="http://schemas.microsoft.com/office/powerpoint/2010/main" val="2713880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8B853-7D05-0FF8-2121-28F4A4591C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0BAFE-CA96-1364-6CD8-6C9AA8AFC22F}"/>
              </a:ext>
            </a:extLst>
          </p:cNvPr>
          <p:cNvSpPr>
            <a:spLocks noGrp="1"/>
          </p:cNvSpPr>
          <p:nvPr>
            <p:ph idx="1"/>
          </p:nvPr>
        </p:nvSpPr>
        <p:spPr>
          <a:xfrm>
            <a:off x="702853" y="772886"/>
            <a:ext cx="10900568" cy="5301344"/>
          </a:xfrm>
        </p:spPr>
        <p:txBody>
          <a:bodyPr>
            <a:normAutofit/>
          </a:bodyPr>
          <a:lstStyle/>
          <a:p>
            <a:pPr marL="0" indent="0">
              <a:buNone/>
            </a:pPr>
            <a:r>
              <a:rPr lang="en-US" sz="2400" b="1" dirty="0"/>
              <a:t>🔎 Detect Outliers (using </a:t>
            </a:r>
            <a:r>
              <a:rPr lang="en-US" sz="2400" b="1" dirty="0">
                <a:solidFill>
                  <a:srgbClr val="C00000"/>
                </a:solidFill>
              </a:rPr>
              <a:t>IQR</a:t>
            </a:r>
            <a:r>
              <a:rPr lang="en-US" sz="2400" b="1" dirty="0"/>
              <a:t> - Interquartile Range method)</a:t>
            </a:r>
          </a:p>
          <a:p>
            <a:pPr marL="0" indent="0">
              <a:buNone/>
            </a:pPr>
            <a:endParaRPr lang="en-IN" sz="2400" b="1" dirty="0"/>
          </a:p>
        </p:txBody>
      </p:sp>
      <p:pic>
        <p:nvPicPr>
          <p:cNvPr id="4" name="Picture 3">
            <a:extLst>
              <a:ext uri="{FF2B5EF4-FFF2-40B4-BE49-F238E27FC236}">
                <a16:creationId xmlns:a16="http://schemas.microsoft.com/office/drawing/2014/main" id="{112B8D1B-DE8C-9074-DDF5-EDEEBD13A79E}"/>
              </a:ext>
            </a:extLst>
          </p:cNvPr>
          <p:cNvPicPr>
            <a:picLocks noChangeAspect="1"/>
          </p:cNvPicPr>
          <p:nvPr/>
        </p:nvPicPr>
        <p:blipFill>
          <a:blip r:embed="rId2"/>
          <a:stretch>
            <a:fillRect/>
          </a:stretch>
        </p:blipFill>
        <p:spPr>
          <a:xfrm>
            <a:off x="782197" y="1627394"/>
            <a:ext cx="10399923" cy="4182490"/>
          </a:xfrm>
          <a:prstGeom prst="rect">
            <a:avLst/>
          </a:prstGeom>
        </p:spPr>
      </p:pic>
    </p:spTree>
    <p:extLst>
      <p:ext uri="{BB962C8B-B14F-4D97-AF65-F5344CB8AC3E}">
        <p14:creationId xmlns:p14="http://schemas.microsoft.com/office/powerpoint/2010/main" val="3449582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9D35-8417-AA33-B010-DB49A7869E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E68A1-61E3-134B-D939-013B9D561B23}"/>
              </a:ext>
            </a:extLst>
          </p:cNvPr>
          <p:cNvSpPr>
            <a:spLocks noGrp="1"/>
          </p:cNvSpPr>
          <p:nvPr>
            <p:ph idx="1"/>
          </p:nvPr>
        </p:nvSpPr>
        <p:spPr>
          <a:xfrm>
            <a:off x="702853" y="772886"/>
            <a:ext cx="10900568" cy="5826218"/>
          </a:xfrm>
        </p:spPr>
        <p:txBody>
          <a:bodyPr>
            <a:normAutofit/>
          </a:bodyPr>
          <a:lstStyle/>
          <a:p>
            <a:pPr marL="0" indent="0">
              <a:buNone/>
            </a:pPr>
            <a:r>
              <a:rPr lang="en-IN" sz="2400" b="1" dirty="0"/>
              <a:t>🔍 Step-by-step Explanation:</a:t>
            </a:r>
          </a:p>
          <a:p>
            <a:pPr marL="0" indent="0">
              <a:buNone/>
            </a:pPr>
            <a:r>
              <a:rPr lang="en-US" sz="2400" b="1" dirty="0"/>
              <a:t>1️⃣ Calculate Q1 and Q3 (</a:t>
            </a:r>
            <a:r>
              <a:rPr lang="en-US" sz="2400" b="1" dirty="0">
                <a:solidFill>
                  <a:srgbClr val="C00000"/>
                </a:solidFill>
              </a:rPr>
              <a:t>25th</a:t>
            </a:r>
            <a:r>
              <a:rPr lang="en-US" sz="2400" b="1" dirty="0"/>
              <a:t> and </a:t>
            </a:r>
            <a:r>
              <a:rPr lang="en-US" sz="2400" b="1" dirty="0">
                <a:solidFill>
                  <a:srgbClr val="C00000"/>
                </a:solidFill>
              </a:rPr>
              <a:t>75th</a:t>
            </a:r>
            <a:r>
              <a:rPr lang="en-US" sz="2400" b="1" dirty="0"/>
              <a:t> percentiles)</a:t>
            </a:r>
            <a:r>
              <a:rPr lang="en-IN" sz="24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r>
              <a:rPr lang="en-US" sz="2400" b="1" dirty="0"/>
              <a:t>Q1 (1st </a:t>
            </a:r>
            <a:r>
              <a:rPr lang="en-US" sz="2400" b="1" dirty="0">
                <a:solidFill>
                  <a:srgbClr val="C00000"/>
                </a:solidFill>
              </a:rPr>
              <a:t>Quartile</a:t>
            </a:r>
            <a:r>
              <a:rPr lang="en-US" sz="2400" b="1" dirty="0"/>
              <a:t>): </a:t>
            </a:r>
            <a:r>
              <a:rPr lang="en-US" sz="2400" dirty="0"/>
              <a:t>Value below which </a:t>
            </a:r>
            <a:r>
              <a:rPr lang="en-US" sz="2400" b="1" dirty="0"/>
              <a:t>25% of the data </a:t>
            </a:r>
            <a:r>
              <a:rPr lang="en-US" sz="2400" dirty="0"/>
              <a:t>falls.</a:t>
            </a:r>
          </a:p>
          <a:p>
            <a:r>
              <a:rPr lang="en-US" sz="2400" b="1" dirty="0"/>
              <a:t>Q3 (3rd </a:t>
            </a:r>
            <a:r>
              <a:rPr lang="en-US" sz="2400" b="1" dirty="0">
                <a:solidFill>
                  <a:srgbClr val="C00000"/>
                </a:solidFill>
              </a:rPr>
              <a:t>Quartile</a:t>
            </a:r>
            <a:r>
              <a:rPr lang="en-US" sz="2400" b="1" dirty="0"/>
              <a:t>): </a:t>
            </a:r>
            <a:r>
              <a:rPr lang="en-US" sz="2400" dirty="0"/>
              <a:t>Value below which </a:t>
            </a:r>
            <a:r>
              <a:rPr lang="en-US" sz="2400" b="1" dirty="0"/>
              <a:t>75% of the data </a:t>
            </a:r>
            <a:r>
              <a:rPr lang="en-US" sz="2400" dirty="0"/>
              <a:t>falls.</a:t>
            </a:r>
          </a:p>
          <a:p>
            <a:endParaRPr lang="en-US" sz="800" dirty="0"/>
          </a:p>
          <a:p>
            <a:pPr marL="0" indent="0">
              <a:buNone/>
            </a:pPr>
            <a:r>
              <a:rPr lang="en-US" sz="2400" b="1" dirty="0"/>
              <a:t>📌 Example (based on sorted Salary values):</a:t>
            </a:r>
          </a:p>
          <a:p>
            <a:pPr marL="0" indent="0">
              <a:buNone/>
            </a:pPr>
            <a:r>
              <a:rPr lang="en-US" sz="2400" b="1" dirty="0"/>
              <a:t>Sorted Salaries: </a:t>
            </a:r>
            <a:r>
              <a:rPr lang="en-US" sz="2400" dirty="0"/>
              <a:t>[49500, 50000, 51000, 52000, 200000]</a:t>
            </a:r>
          </a:p>
          <a:p>
            <a:r>
              <a:rPr lang="en-US" sz="2400" dirty="0"/>
              <a:t>Q1 = 50000 (25% point)</a:t>
            </a:r>
          </a:p>
          <a:p>
            <a:r>
              <a:rPr lang="en-US" sz="2400" dirty="0"/>
              <a:t>Q3 = 52000 (75% point)</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D6EDC3D2-1E47-3C56-7E9F-8B27A3E57E59}"/>
              </a:ext>
            </a:extLst>
          </p:cNvPr>
          <p:cNvPicPr>
            <a:picLocks noChangeAspect="1"/>
          </p:cNvPicPr>
          <p:nvPr/>
        </p:nvPicPr>
        <p:blipFill>
          <a:blip r:embed="rId2"/>
          <a:stretch>
            <a:fillRect/>
          </a:stretch>
        </p:blipFill>
        <p:spPr>
          <a:xfrm>
            <a:off x="1492944" y="1886956"/>
            <a:ext cx="6209524" cy="1409524"/>
          </a:xfrm>
          <a:prstGeom prst="rect">
            <a:avLst/>
          </a:prstGeom>
        </p:spPr>
      </p:pic>
    </p:spTree>
    <p:extLst>
      <p:ext uri="{BB962C8B-B14F-4D97-AF65-F5344CB8AC3E}">
        <p14:creationId xmlns:p14="http://schemas.microsoft.com/office/powerpoint/2010/main" val="1084235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2FEB-8258-6CE0-C429-4B5D385647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57A20-80F5-D4CC-4659-4E9FC2A2D357}"/>
              </a:ext>
            </a:extLst>
          </p:cNvPr>
          <p:cNvSpPr>
            <a:spLocks noGrp="1"/>
          </p:cNvSpPr>
          <p:nvPr>
            <p:ph idx="1"/>
          </p:nvPr>
        </p:nvSpPr>
        <p:spPr>
          <a:xfrm>
            <a:off x="702853" y="772886"/>
            <a:ext cx="10900568" cy="5301344"/>
          </a:xfrm>
        </p:spPr>
        <p:txBody>
          <a:bodyPr>
            <a:normAutofit/>
          </a:bodyPr>
          <a:lstStyle/>
          <a:p>
            <a:pPr marL="0" indent="0">
              <a:buNone/>
            </a:pPr>
            <a:r>
              <a:rPr lang="en-IN" sz="2400" b="1" dirty="0"/>
              <a:t>2️⃣ Compute IQR (Interquartile Range):</a:t>
            </a:r>
          </a:p>
          <a:p>
            <a:pPr marL="0" indent="0">
              <a:buNone/>
            </a:pPr>
            <a:endParaRPr lang="en-IN" sz="2400" b="1" dirty="0"/>
          </a:p>
          <a:p>
            <a:pPr marL="0" indent="0">
              <a:buNone/>
            </a:pPr>
            <a:endParaRPr lang="en-IN" sz="2400" b="1" dirty="0"/>
          </a:p>
          <a:p>
            <a:pPr marL="0" indent="0">
              <a:buNone/>
            </a:pPr>
            <a:endParaRPr lang="en-IN" sz="2400" dirty="0"/>
          </a:p>
          <a:p>
            <a:r>
              <a:rPr lang="en-US" sz="2400" dirty="0"/>
              <a:t>IQR is the range of the </a:t>
            </a:r>
            <a:r>
              <a:rPr lang="en-US" sz="2400" b="1" dirty="0">
                <a:solidFill>
                  <a:srgbClr val="C00000"/>
                </a:solidFill>
              </a:rPr>
              <a:t>middle 50% </a:t>
            </a:r>
            <a:r>
              <a:rPr lang="en-US" sz="2400" dirty="0"/>
              <a:t>of the data.</a:t>
            </a:r>
          </a:p>
          <a:p>
            <a:r>
              <a:rPr lang="en-US" sz="2400" dirty="0"/>
              <a:t>It tells you how spread out the central values are.</a:t>
            </a:r>
          </a:p>
          <a:p>
            <a:pPr marL="0" indent="0">
              <a:buNone/>
            </a:pPr>
            <a:endParaRPr lang="en-US" sz="2400" dirty="0"/>
          </a:p>
          <a:p>
            <a:pPr marL="0" indent="0">
              <a:buNone/>
            </a:pPr>
            <a:r>
              <a:rPr lang="en-US" sz="2400" b="1" dirty="0"/>
              <a:t>📌 In this example:</a:t>
            </a: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EDF02284-C1C1-7C09-6369-816B749F29AC}"/>
              </a:ext>
            </a:extLst>
          </p:cNvPr>
          <p:cNvPicPr>
            <a:picLocks noChangeAspect="1"/>
          </p:cNvPicPr>
          <p:nvPr/>
        </p:nvPicPr>
        <p:blipFill>
          <a:blip r:embed="rId2"/>
          <a:stretch>
            <a:fillRect/>
          </a:stretch>
        </p:blipFill>
        <p:spPr>
          <a:xfrm>
            <a:off x="2360989" y="1485146"/>
            <a:ext cx="2666667" cy="780952"/>
          </a:xfrm>
          <a:prstGeom prst="rect">
            <a:avLst/>
          </a:prstGeom>
        </p:spPr>
      </p:pic>
      <p:pic>
        <p:nvPicPr>
          <p:cNvPr id="6" name="Picture 5">
            <a:extLst>
              <a:ext uri="{FF2B5EF4-FFF2-40B4-BE49-F238E27FC236}">
                <a16:creationId xmlns:a16="http://schemas.microsoft.com/office/drawing/2014/main" id="{C4CE9F58-B4BA-88BD-8938-59B306FCF9C8}"/>
              </a:ext>
            </a:extLst>
          </p:cNvPr>
          <p:cNvPicPr>
            <a:picLocks noChangeAspect="1"/>
          </p:cNvPicPr>
          <p:nvPr/>
        </p:nvPicPr>
        <p:blipFill>
          <a:blip r:embed="rId3"/>
          <a:stretch>
            <a:fillRect/>
          </a:stretch>
        </p:blipFill>
        <p:spPr>
          <a:xfrm>
            <a:off x="2360989" y="4925960"/>
            <a:ext cx="4609524" cy="685714"/>
          </a:xfrm>
          <a:prstGeom prst="rect">
            <a:avLst/>
          </a:prstGeom>
        </p:spPr>
      </p:pic>
    </p:spTree>
    <p:extLst>
      <p:ext uri="{BB962C8B-B14F-4D97-AF65-F5344CB8AC3E}">
        <p14:creationId xmlns:p14="http://schemas.microsoft.com/office/powerpoint/2010/main" val="2606455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D3D-24F0-6482-3E49-3FD32FB358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FA8C9-AE18-0F03-99A0-4EF85C780CD6}"/>
              </a:ext>
            </a:extLst>
          </p:cNvPr>
          <p:cNvSpPr>
            <a:spLocks noGrp="1"/>
          </p:cNvSpPr>
          <p:nvPr>
            <p:ph idx="1"/>
          </p:nvPr>
        </p:nvSpPr>
        <p:spPr>
          <a:xfrm>
            <a:off x="702853" y="462708"/>
            <a:ext cx="10900568" cy="5611522"/>
          </a:xfrm>
        </p:spPr>
        <p:txBody>
          <a:bodyPr>
            <a:normAutofit/>
          </a:bodyPr>
          <a:lstStyle/>
          <a:p>
            <a:pPr marL="0" indent="0">
              <a:buNone/>
            </a:pPr>
            <a:r>
              <a:rPr lang="en-US" sz="2400" b="1" dirty="0"/>
              <a:t>3️⃣ Define lower and upper bounds for outliers:</a:t>
            </a:r>
          </a:p>
          <a:p>
            <a:pPr marL="0" indent="0">
              <a:buNone/>
            </a:pPr>
            <a:endParaRPr lang="en-US" sz="2400" b="1" dirty="0"/>
          </a:p>
          <a:p>
            <a:pPr marL="0" indent="0">
              <a:buNone/>
            </a:pPr>
            <a:endParaRPr lang="en-US" sz="2400" b="1" dirty="0"/>
          </a:p>
          <a:p>
            <a:pPr marL="0" indent="0">
              <a:buNone/>
            </a:pPr>
            <a:endParaRPr lang="en-US" sz="2400" b="1" dirty="0"/>
          </a:p>
          <a:p>
            <a:r>
              <a:rPr lang="en-US" sz="2400" dirty="0"/>
              <a:t>Any value </a:t>
            </a:r>
            <a:r>
              <a:rPr lang="en-US" sz="2400" b="1" dirty="0">
                <a:solidFill>
                  <a:srgbClr val="C00000"/>
                </a:solidFill>
              </a:rPr>
              <a:t>below</a:t>
            </a:r>
            <a:r>
              <a:rPr lang="en-US" sz="2400" dirty="0"/>
              <a:t> </a:t>
            </a:r>
            <a:r>
              <a:rPr lang="en-US" sz="2400" b="1" dirty="0" err="1"/>
              <a:t>lower_bound</a:t>
            </a:r>
            <a:r>
              <a:rPr lang="en-US" sz="2400" b="1" dirty="0"/>
              <a:t> </a:t>
            </a:r>
            <a:r>
              <a:rPr lang="en-US" sz="2400" dirty="0"/>
              <a:t>or </a:t>
            </a:r>
            <a:r>
              <a:rPr lang="en-US" sz="2400" b="1" dirty="0">
                <a:solidFill>
                  <a:srgbClr val="C00000"/>
                </a:solidFill>
              </a:rPr>
              <a:t>above</a:t>
            </a:r>
            <a:r>
              <a:rPr lang="en-US" sz="2400" dirty="0"/>
              <a:t> </a:t>
            </a:r>
            <a:r>
              <a:rPr lang="en-US" sz="2400" b="1" dirty="0" err="1"/>
              <a:t>upper_bound</a:t>
            </a:r>
            <a:r>
              <a:rPr lang="en-US" sz="2400" b="1" dirty="0"/>
              <a:t> </a:t>
            </a:r>
            <a:r>
              <a:rPr lang="en-US" sz="2400" dirty="0"/>
              <a:t>is considered an </a:t>
            </a:r>
            <a:r>
              <a:rPr lang="en-US" sz="2400" b="1" dirty="0">
                <a:solidFill>
                  <a:srgbClr val="C00000"/>
                </a:solidFill>
              </a:rPr>
              <a:t>outlier</a:t>
            </a:r>
            <a:r>
              <a:rPr lang="en-US" sz="2400" dirty="0"/>
              <a:t>.</a:t>
            </a:r>
          </a:p>
          <a:p>
            <a:r>
              <a:rPr lang="en-US" sz="2400" dirty="0"/>
              <a:t>This is a </a:t>
            </a:r>
            <a:r>
              <a:rPr lang="en-US" sz="2400" b="1" dirty="0">
                <a:solidFill>
                  <a:srgbClr val="C00000"/>
                </a:solidFill>
              </a:rPr>
              <a:t>standard statistical rule </a:t>
            </a:r>
            <a:r>
              <a:rPr lang="en-US" sz="2400" dirty="0"/>
              <a:t>of thumb.</a:t>
            </a:r>
          </a:p>
          <a:p>
            <a:r>
              <a:rPr lang="en-US" sz="2400" dirty="0"/>
              <a:t>The number </a:t>
            </a:r>
            <a:r>
              <a:rPr lang="en-US" sz="2400" b="1" dirty="0"/>
              <a:t>1.5</a:t>
            </a:r>
            <a:r>
              <a:rPr lang="en-US" sz="2400" dirty="0"/>
              <a:t> is a statistical rule of </a:t>
            </a:r>
            <a:r>
              <a:rPr lang="en-US" sz="2400" b="1" dirty="0"/>
              <a:t>thumb</a:t>
            </a:r>
            <a:r>
              <a:rPr lang="en-US" sz="2400" dirty="0"/>
              <a:t> commonly used in box plot analysis to detect mild outliers.</a:t>
            </a:r>
          </a:p>
          <a:p>
            <a:pPr marL="0" indent="0">
              <a:buNone/>
            </a:pPr>
            <a:endParaRPr lang="en-US" sz="800" dirty="0"/>
          </a:p>
          <a:p>
            <a:pPr marL="0" indent="0">
              <a:buNone/>
            </a:pPr>
            <a:r>
              <a:rPr lang="en-US" sz="2400" b="1" dirty="0"/>
              <a:t>📌 In our example:</a:t>
            </a:r>
          </a:p>
          <a:p>
            <a:pPr marL="0" indent="0">
              <a:buNone/>
            </a:pPr>
            <a:endParaRPr lang="en-IN" sz="2400" dirty="0"/>
          </a:p>
        </p:txBody>
      </p:sp>
      <p:pic>
        <p:nvPicPr>
          <p:cNvPr id="4" name="Picture 3">
            <a:extLst>
              <a:ext uri="{FF2B5EF4-FFF2-40B4-BE49-F238E27FC236}">
                <a16:creationId xmlns:a16="http://schemas.microsoft.com/office/drawing/2014/main" id="{F2BF46DB-F62C-F68F-A9EC-C42B7FE72F36}"/>
              </a:ext>
            </a:extLst>
          </p:cNvPr>
          <p:cNvPicPr>
            <a:picLocks noChangeAspect="1"/>
          </p:cNvPicPr>
          <p:nvPr/>
        </p:nvPicPr>
        <p:blipFill>
          <a:blip r:embed="rId2"/>
          <a:stretch>
            <a:fillRect/>
          </a:stretch>
        </p:blipFill>
        <p:spPr>
          <a:xfrm>
            <a:off x="1791653" y="1007666"/>
            <a:ext cx="4818468" cy="1206835"/>
          </a:xfrm>
          <a:prstGeom prst="rect">
            <a:avLst/>
          </a:prstGeom>
        </p:spPr>
      </p:pic>
      <p:pic>
        <p:nvPicPr>
          <p:cNvPr id="6" name="Picture 5">
            <a:extLst>
              <a:ext uri="{FF2B5EF4-FFF2-40B4-BE49-F238E27FC236}">
                <a16:creationId xmlns:a16="http://schemas.microsoft.com/office/drawing/2014/main" id="{2D65FFB6-9168-F7A7-3596-F62161B37CAD}"/>
              </a:ext>
            </a:extLst>
          </p:cNvPr>
          <p:cNvPicPr>
            <a:picLocks noChangeAspect="1"/>
          </p:cNvPicPr>
          <p:nvPr/>
        </p:nvPicPr>
        <p:blipFill>
          <a:blip r:embed="rId3"/>
          <a:stretch>
            <a:fillRect/>
          </a:stretch>
        </p:blipFill>
        <p:spPr>
          <a:xfrm>
            <a:off x="1647216" y="4719683"/>
            <a:ext cx="7287464" cy="1354547"/>
          </a:xfrm>
          <a:prstGeom prst="rect">
            <a:avLst/>
          </a:prstGeom>
        </p:spPr>
      </p:pic>
    </p:spTree>
    <p:extLst>
      <p:ext uri="{BB962C8B-B14F-4D97-AF65-F5344CB8AC3E}">
        <p14:creationId xmlns:p14="http://schemas.microsoft.com/office/powerpoint/2010/main" val="3807817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049D-D205-0E4D-8693-7BEE06724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2AF63-1F85-0FD4-3CB8-980D33CCE32E}"/>
              </a:ext>
            </a:extLst>
          </p:cNvPr>
          <p:cNvSpPr>
            <a:spLocks noGrp="1"/>
          </p:cNvSpPr>
          <p:nvPr>
            <p:ph idx="1"/>
          </p:nvPr>
        </p:nvSpPr>
        <p:spPr>
          <a:xfrm>
            <a:off x="702853" y="484742"/>
            <a:ext cx="10900568" cy="5589488"/>
          </a:xfrm>
        </p:spPr>
        <p:txBody>
          <a:bodyPr>
            <a:normAutofit/>
          </a:bodyPr>
          <a:lstStyle/>
          <a:p>
            <a:pPr marL="0" indent="0">
              <a:buNone/>
            </a:pPr>
            <a:r>
              <a:rPr lang="en-IN" sz="2400" b="1" dirty="0"/>
              <a:t>4️⃣ Identify outliers:</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This filters rows where the salary is:</a:t>
            </a:r>
          </a:p>
          <a:p>
            <a:r>
              <a:rPr lang="en-US" sz="2400" b="1" dirty="0"/>
              <a:t>less than </a:t>
            </a:r>
            <a:r>
              <a:rPr lang="en-US" sz="2400" dirty="0"/>
              <a:t>47000, or</a:t>
            </a:r>
          </a:p>
          <a:p>
            <a:r>
              <a:rPr lang="en-US" sz="2400" b="1" dirty="0"/>
              <a:t>greater than </a:t>
            </a:r>
            <a:r>
              <a:rPr lang="en-US" sz="2400" dirty="0"/>
              <a:t>55000.</a:t>
            </a:r>
          </a:p>
          <a:p>
            <a:pPr marL="0" indent="0">
              <a:buNone/>
            </a:pPr>
            <a:endParaRPr lang="en-US" sz="2400" dirty="0"/>
          </a:p>
          <a:p>
            <a:pPr marL="0" indent="0">
              <a:buNone/>
            </a:pPr>
            <a:r>
              <a:rPr lang="en-IN" sz="2400" b="1" dirty="0"/>
              <a:t>📌 Result:</a:t>
            </a:r>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A25363B4-0C1D-30C8-E2BA-68CE47BC0536}"/>
              </a:ext>
            </a:extLst>
          </p:cNvPr>
          <p:cNvPicPr>
            <a:picLocks noChangeAspect="1"/>
          </p:cNvPicPr>
          <p:nvPr/>
        </p:nvPicPr>
        <p:blipFill>
          <a:blip r:embed="rId2"/>
          <a:stretch>
            <a:fillRect/>
          </a:stretch>
        </p:blipFill>
        <p:spPr>
          <a:xfrm>
            <a:off x="411296" y="1029186"/>
            <a:ext cx="11369407" cy="1085522"/>
          </a:xfrm>
          <a:prstGeom prst="rect">
            <a:avLst/>
          </a:prstGeom>
        </p:spPr>
      </p:pic>
      <p:pic>
        <p:nvPicPr>
          <p:cNvPr id="6" name="Picture 5">
            <a:extLst>
              <a:ext uri="{FF2B5EF4-FFF2-40B4-BE49-F238E27FC236}">
                <a16:creationId xmlns:a16="http://schemas.microsoft.com/office/drawing/2014/main" id="{1FEDE380-8E8A-1705-C0C2-A1A44A0EF576}"/>
              </a:ext>
            </a:extLst>
          </p:cNvPr>
          <p:cNvPicPr>
            <a:picLocks noChangeAspect="1"/>
          </p:cNvPicPr>
          <p:nvPr/>
        </p:nvPicPr>
        <p:blipFill>
          <a:blip r:embed="rId3"/>
          <a:stretch>
            <a:fillRect/>
          </a:stretch>
        </p:blipFill>
        <p:spPr>
          <a:xfrm>
            <a:off x="1612443" y="4728736"/>
            <a:ext cx="4009524" cy="1542857"/>
          </a:xfrm>
          <a:prstGeom prst="rect">
            <a:avLst/>
          </a:prstGeom>
        </p:spPr>
      </p:pic>
      <p:sp>
        <p:nvSpPr>
          <p:cNvPr id="8" name="TextBox 7">
            <a:extLst>
              <a:ext uri="{FF2B5EF4-FFF2-40B4-BE49-F238E27FC236}">
                <a16:creationId xmlns:a16="http://schemas.microsoft.com/office/drawing/2014/main" id="{F0AA0D73-9F9C-DF66-6949-88D4AD4986CB}"/>
              </a:ext>
            </a:extLst>
          </p:cNvPr>
          <p:cNvSpPr txBox="1"/>
          <p:nvPr/>
        </p:nvSpPr>
        <p:spPr>
          <a:xfrm>
            <a:off x="5885277" y="4926416"/>
            <a:ext cx="6097836" cy="830997"/>
          </a:xfrm>
          <a:prstGeom prst="rect">
            <a:avLst/>
          </a:prstGeom>
          <a:noFill/>
        </p:spPr>
        <p:txBody>
          <a:bodyPr wrap="square">
            <a:spAutoFit/>
          </a:bodyPr>
          <a:lstStyle/>
          <a:p>
            <a:r>
              <a:rPr lang="en-IN" sz="2400" dirty="0"/>
              <a:t>So Edward is identified as an </a:t>
            </a:r>
            <a:r>
              <a:rPr lang="en-IN" sz="2400" b="1" dirty="0">
                <a:solidFill>
                  <a:srgbClr val="C00000"/>
                </a:solidFill>
              </a:rPr>
              <a:t>outlier</a:t>
            </a:r>
            <a:r>
              <a:rPr lang="en-IN" sz="2400" dirty="0"/>
              <a:t> based on salary.</a:t>
            </a:r>
          </a:p>
        </p:txBody>
      </p:sp>
    </p:spTree>
    <p:extLst>
      <p:ext uri="{BB962C8B-B14F-4D97-AF65-F5344CB8AC3E}">
        <p14:creationId xmlns:p14="http://schemas.microsoft.com/office/powerpoint/2010/main" val="4107044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0DF0-701E-A540-222B-209032F7F3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5A6EC-EA59-7EA2-5A08-873E09BD1CAF}"/>
              </a:ext>
            </a:extLst>
          </p:cNvPr>
          <p:cNvSpPr>
            <a:spLocks noGrp="1"/>
          </p:cNvSpPr>
          <p:nvPr>
            <p:ph idx="1"/>
          </p:nvPr>
        </p:nvSpPr>
        <p:spPr>
          <a:xfrm>
            <a:off x="702853" y="772886"/>
            <a:ext cx="10900568" cy="5301344"/>
          </a:xfrm>
        </p:spPr>
        <p:txBody>
          <a:bodyPr>
            <a:normAutofit lnSpcReduction="10000"/>
          </a:bodyPr>
          <a:lstStyle/>
          <a:p>
            <a:pPr marL="0" indent="0">
              <a:buNone/>
            </a:pPr>
            <a:r>
              <a:rPr lang="en-US" sz="2800" b="1" dirty="0"/>
              <a:t>🔧 How to Handle Outliers</a:t>
            </a:r>
          </a:p>
          <a:p>
            <a:pPr marL="0" indent="0">
              <a:buNone/>
            </a:pPr>
            <a:r>
              <a:rPr lang="en-US" sz="2400" b="1" dirty="0"/>
              <a:t>Option 1: </a:t>
            </a:r>
            <a:r>
              <a:rPr lang="en-US" sz="2400" b="1" dirty="0">
                <a:solidFill>
                  <a:srgbClr val="C00000"/>
                </a:solidFill>
              </a:rPr>
              <a:t>Remove</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Option 2: </a:t>
            </a:r>
            <a:r>
              <a:rPr lang="en-US" sz="2400" b="1" dirty="0">
                <a:solidFill>
                  <a:srgbClr val="C00000"/>
                </a:solidFill>
              </a:rPr>
              <a:t>Cap</a:t>
            </a:r>
            <a:r>
              <a:rPr lang="en-US" sz="2400" b="1" dirty="0"/>
              <a:t> or </a:t>
            </a:r>
            <a:r>
              <a:rPr lang="en-US" sz="2400" b="1" dirty="0">
                <a:solidFill>
                  <a:srgbClr val="C00000"/>
                </a:solidFill>
              </a:rPr>
              <a:t>floor</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It checks each element of </a:t>
            </a:r>
            <a:r>
              <a:rPr lang="en-US" sz="2400" b="1" dirty="0" err="1">
                <a:solidFill>
                  <a:srgbClr val="C00000"/>
                </a:solidFill>
              </a:rPr>
              <a:t>df</a:t>
            </a:r>
            <a:r>
              <a:rPr lang="en-US" sz="2400" b="1" dirty="0">
                <a:solidFill>
                  <a:srgbClr val="C00000"/>
                </a:solidFill>
              </a:rPr>
              <a:t>['Salary’] </a:t>
            </a:r>
            <a:r>
              <a:rPr lang="en-US" sz="2400" dirty="0">
                <a:solidFill>
                  <a:schemeClr val="tx1"/>
                </a:solidFill>
              </a:rPr>
              <a:t>:</a:t>
            </a:r>
          </a:p>
          <a:p>
            <a:pPr lvl="1"/>
            <a:r>
              <a:rPr lang="en-US" sz="2200" dirty="0"/>
              <a:t>If the salary is greater than </a:t>
            </a:r>
            <a:r>
              <a:rPr lang="en-US" sz="2200" dirty="0" err="1"/>
              <a:t>upper_bound</a:t>
            </a:r>
            <a:r>
              <a:rPr lang="en-US" sz="2200" dirty="0"/>
              <a:t>, it replaces it with </a:t>
            </a:r>
            <a:r>
              <a:rPr lang="en-US" sz="2200" dirty="0" err="1"/>
              <a:t>upper_bound</a:t>
            </a:r>
            <a:r>
              <a:rPr lang="en-US" sz="2200" dirty="0"/>
              <a:t>.</a:t>
            </a:r>
          </a:p>
          <a:p>
            <a:pPr lvl="1"/>
            <a:r>
              <a:rPr lang="en-US" sz="2200" dirty="0"/>
              <a:t>Otherwise, it keeps the original salary.</a:t>
            </a:r>
          </a:p>
          <a:p>
            <a:pPr marL="0" indent="0">
              <a:buNone/>
            </a:pPr>
            <a:endParaRPr lang="en-US" sz="2400" dirty="0"/>
          </a:p>
          <a:p>
            <a:pPr marL="0" indent="0">
              <a:buNone/>
            </a:pPr>
            <a:endParaRPr lang="en-IN" sz="2400" b="1" dirty="0"/>
          </a:p>
        </p:txBody>
      </p:sp>
      <p:pic>
        <p:nvPicPr>
          <p:cNvPr id="4" name="Picture 3">
            <a:extLst>
              <a:ext uri="{FF2B5EF4-FFF2-40B4-BE49-F238E27FC236}">
                <a16:creationId xmlns:a16="http://schemas.microsoft.com/office/drawing/2014/main" id="{9F512DFE-5821-A739-AF3A-E19A6B3D14AD}"/>
              </a:ext>
            </a:extLst>
          </p:cNvPr>
          <p:cNvPicPr>
            <a:picLocks noChangeAspect="1"/>
          </p:cNvPicPr>
          <p:nvPr/>
        </p:nvPicPr>
        <p:blipFill>
          <a:blip r:embed="rId2"/>
          <a:stretch>
            <a:fillRect/>
          </a:stretch>
        </p:blipFill>
        <p:spPr>
          <a:xfrm>
            <a:off x="712004" y="1918721"/>
            <a:ext cx="11082969" cy="708500"/>
          </a:xfrm>
          <a:prstGeom prst="rect">
            <a:avLst/>
          </a:prstGeom>
        </p:spPr>
      </p:pic>
      <p:pic>
        <p:nvPicPr>
          <p:cNvPr id="6" name="Picture 5">
            <a:extLst>
              <a:ext uri="{FF2B5EF4-FFF2-40B4-BE49-F238E27FC236}">
                <a16:creationId xmlns:a16="http://schemas.microsoft.com/office/drawing/2014/main" id="{46B8FB02-1D3E-82BA-D509-7A263BE589E5}"/>
              </a:ext>
            </a:extLst>
          </p:cNvPr>
          <p:cNvPicPr>
            <a:picLocks noChangeAspect="1"/>
          </p:cNvPicPr>
          <p:nvPr/>
        </p:nvPicPr>
        <p:blipFill>
          <a:blip r:embed="rId3"/>
          <a:stretch>
            <a:fillRect/>
          </a:stretch>
        </p:blipFill>
        <p:spPr>
          <a:xfrm>
            <a:off x="588579" y="3753530"/>
            <a:ext cx="11432010" cy="597195"/>
          </a:xfrm>
          <a:prstGeom prst="rect">
            <a:avLst/>
          </a:prstGeom>
        </p:spPr>
      </p:pic>
    </p:spTree>
    <p:extLst>
      <p:ext uri="{BB962C8B-B14F-4D97-AF65-F5344CB8AC3E}">
        <p14:creationId xmlns:p14="http://schemas.microsoft.com/office/powerpoint/2010/main" val="1071078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9C9C-AE7A-EE72-1512-2B5902F3F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960A6-3E1D-F4F4-D34E-9FAECFFC5BDF}"/>
              </a:ext>
            </a:extLst>
          </p:cNvPr>
          <p:cNvSpPr>
            <a:spLocks noGrp="1"/>
          </p:cNvSpPr>
          <p:nvPr>
            <p:ph idx="1"/>
          </p:nvPr>
        </p:nvSpPr>
        <p:spPr>
          <a:xfrm>
            <a:off x="702853" y="772886"/>
            <a:ext cx="10900568" cy="5301344"/>
          </a:xfrm>
        </p:spPr>
        <p:txBody>
          <a:bodyPr>
            <a:normAutofit/>
          </a:bodyPr>
          <a:lstStyle/>
          <a:p>
            <a:pPr marL="0" indent="0">
              <a:buNone/>
            </a:pPr>
            <a:r>
              <a:rPr lang="en-US" sz="2800" b="1" dirty="0"/>
              <a:t>Feature scaling and Normalization:</a:t>
            </a:r>
          </a:p>
          <a:p>
            <a:pPr marL="0" indent="0">
              <a:buNone/>
            </a:pPr>
            <a:r>
              <a:rPr lang="en-US" sz="2400" b="1" dirty="0"/>
              <a:t>🚀 What is </a:t>
            </a:r>
            <a:r>
              <a:rPr lang="en-US" sz="2400" b="1" dirty="0">
                <a:solidFill>
                  <a:srgbClr val="C00000"/>
                </a:solidFill>
              </a:rPr>
              <a:t>Feature</a:t>
            </a:r>
            <a:r>
              <a:rPr lang="en-US" sz="2400" b="1" dirty="0"/>
              <a:t> </a:t>
            </a:r>
            <a:r>
              <a:rPr lang="en-US" sz="2400" b="1" dirty="0">
                <a:solidFill>
                  <a:srgbClr val="C00000"/>
                </a:solidFill>
              </a:rPr>
              <a:t>Scaling</a:t>
            </a:r>
            <a:r>
              <a:rPr lang="en-US" sz="2400" b="1" dirty="0"/>
              <a:t>?</a:t>
            </a:r>
          </a:p>
          <a:p>
            <a:pPr marL="0" indent="0">
              <a:buNone/>
            </a:pPr>
            <a:r>
              <a:rPr lang="en-US" sz="2400" dirty="0"/>
              <a:t>Feature scaling is a technique to bring all input features to the same scale or range.</a:t>
            </a:r>
          </a:p>
          <a:p>
            <a:pPr marL="0" indent="0">
              <a:buNone/>
            </a:pPr>
            <a:endParaRPr lang="en-US" sz="2400" dirty="0"/>
          </a:p>
          <a:p>
            <a:pPr marL="0" indent="0">
              <a:buNone/>
            </a:pPr>
            <a:r>
              <a:rPr lang="en-US" sz="2400" dirty="0"/>
              <a:t>👉 It's especially </a:t>
            </a:r>
            <a:r>
              <a:rPr lang="en-US" sz="2400" b="1" dirty="0">
                <a:solidFill>
                  <a:srgbClr val="C00000"/>
                </a:solidFill>
              </a:rPr>
              <a:t>important</a:t>
            </a:r>
            <a:r>
              <a:rPr lang="en-US" sz="2400" dirty="0"/>
              <a:t> for algorithms that rely on </a:t>
            </a:r>
            <a:r>
              <a:rPr lang="en-US" sz="2400" b="1" dirty="0"/>
              <a:t>distance</a:t>
            </a:r>
            <a:r>
              <a:rPr lang="en-US" sz="2400" dirty="0"/>
              <a:t> (like KNN, SVM, Logistic Regression, Neural Networks).</a:t>
            </a:r>
          </a:p>
          <a:p>
            <a:pPr marL="0" indent="0">
              <a:buNone/>
            </a:pPr>
            <a:endParaRPr lang="en-US" sz="2400" dirty="0"/>
          </a:p>
          <a:p>
            <a:pPr marL="0" indent="0">
              <a:buNone/>
            </a:pPr>
            <a:r>
              <a:rPr lang="en-US" sz="2400" b="1" dirty="0"/>
              <a:t>Two Common Types of Feature Scaling:</a:t>
            </a:r>
          </a:p>
          <a:p>
            <a:pPr marL="457200" indent="-457200">
              <a:buAutoNum type="arabicPeriod"/>
            </a:pPr>
            <a:r>
              <a:rPr lang="en-US" sz="2400" b="1" dirty="0"/>
              <a:t>Normalization</a:t>
            </a:r>
            <a:r>
              <a:rPr lang="en-US" sz="2400" dirty="0"/>
              <a:t> (Min-Max Scaling)</a:t>
            </a:r>
          </a:p>
          <a:p>
            <a:pPr marL="457200" indent="-457200">
              <a:buAutoNum type="arabicPeriod"/>
            </a:pPr>
            <a:r>
              <a:rPr lang="en-IN" sz="2400" b="1" dirty="0"/>
              <a:t>Standardization</a:t>
            </a:r>
            <a:r>
              <a:rPr lang="en-IN" sz="2400" dirty="0"/>
              <a:t> (Z-score Scaling)</a:t>
            </a:r>
          </a:p>
        </p:txBody>
      </p:sp>
    </p:spTree>
    <p:extLst>
      <p:ext uri="{BB962C8B-B14F-4D97-AF65-F5344CB8AC3E}">
        <p14:creationId xmlns:p14="http://schemas.microsoft.com/office/powerpoint/2010/main" val="3647853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4640F-D28C-A0EC-B92F-B9A6792D8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39B3C-782D-9FFF-CA05-328DDDC09592}"/>
              </a:ext>
            </a:extLst>
          </p:cNvPr>
          <p:cNvSpPr>
            <a:spLocks noGrp="1"/>
          </p:cNvSpPr>
          <p:nvPr>
            <p:ph idx="1"/>
          </p:nvPr>
        </p:nvSpPr>
        <p:spPr>
          <a:xfrm>
            <a:off x="702853" y="772886"/>
            <a:ext cx="10900568" cy="5301344"/>
          </a:xfrm>
        </p:spPr>
        <p:txBody>
          <a:bodyPr>
            <a:normAutofit/>
          </a:bodyPr>
          <a:lstStyle/>
          <a:p>
            <a:pPr marL="0" indent="0">
              <a:buNone/>
            </a:pPr>
            <a:r>
              <a:rPr lang="en-US" sz="2400" b="1" dirty="0"/>
              <a:t>1. Normalization (Min-Max Scaling)</a:t>
            </a:r>
          </a:p>
          <a:p>
            <a:r>
              <a:rPr lang="en-US" sz="2400" b="1" dirty="0">
                <a:solidFill>
                  <a:srgbClr val="C00000"/>
                </a:solidFill>
              </a:rPr>
              <a:t>Rescales</a:t>
            </a:r>
            <a:r>
              <a:rPr lang="en-US" sz="2400" dirty="0"/>
              <a:t> the data to a range between </a:t>
            </a:r>
            <a:r>
              <a:rPr lang="en-US" sz="2400" b="1" dirty="0">
                <a:solidFill>
                  <a:srgbClr val="C00000"/>
                </a:solidFill>
              </a:rPr>
              <a:t>0</a:t>
            </a:r>
            <a:r>
              <a:rPr lang="en-US" sz="2400" dirty="0"/>
              <a:t> and </a:t>
            </a:r>
            <a:r>
              <a:rPr lang="en-US" sz="2400" b="1" dirty="0">
                <a:solidFill>
                  <a:srgbClr val="C00000"/>
                </a:solidFill>
              </a:rPr>
              <a:t>1</a:t>
            </a:r>
            <a:r>
              <a:rPr lang="en-US" sz="2400" dirty="0"/>
              <a:t>.</a:t>
            </a:r>
          </a:p>
          <a:p>
            <a:r>
              <a:rPr lang="en-US" sz="2400" b="1" dirty="0"/>
              <a:t>Formula:</a:t>
            </a:r>
          </a:p>
          <a:p>
            <a:endParaRPr lang="en-US" sz="2400" dirty="0"/>
          </a:p>
          <a:p>
            <a:endParaRPr lang="en-US" sz="2400" dirty="0"/>
          </a:p>
          <a:p>
            <a:endParaRPr lang="en-US" sz="2400" dirty="0"/>
          </a:p>
          <a:p>
            <a:pPr marL="0" indent="0">
              <a:buNone/>
            </a:pPr>
            <a:r>
              <a:rPr lang="en-US" sz="2400" b="1" dirty="0"/>
              <a:t>2. Standardization (Z-score Scaling):</a:t>
            </a:r>
          </a:p>
          <a:p>
            <a:r>
              <a:rPr lang="en-US" sz="2400" dirty="0"/>
              <a:t>Rescales the data to have a </a:t>
            </a:r>
            <a:r>
              <a:rPr lang="en-US" sz="2400" b="1" dirty="0">
                <a:solidFill>
                  <a:srgbClr val="C00000"/>
                </a:solidFill>
              </a:rPr>
              <a:t>mean = 0 </a:t>
            </a:r>
            <a:r>
              <a:rPr lang="en-US" sz="2400" dirty="0"/>
              <a:t>and </a:t>
            </a:r>
            <a:r>
              <a:rPr lang="en-US" sz="2400" b="1" dirty="0">
                <a:solidFill>
                  <a:srgbClr val="C00000"/>
                </a:solidFill>
              </a:rPr>
              <a:t>standard</a:t>
            </a:r>
            <a:r>
              <a:rPr lang="en-US" sz="2400" dirty="0"/>
              <a:t> </a:t>
            </a:r>
            <a:r>
              <a:rPr lang="en-US" sz="2400" b="1" dirty="0">
                <a:solidFill>
                  <a:srgbClr val="C00000"/>
                </a:solidFill>
              </a:rPr>
              <a:t>deviation = 1</a:t>
            </a:r>
            <a:r>
              <a:rPr lang="en-US" sz="2400" dirty="0"/>
              <a:t>.</a:t>
            </a:r>
          </a:p>
          <a:p>
            <a:r>
              <a:rPr lang="en-US" sz="2400" b="1" dirty="0"/>
              <a:t>Formula:</a:t>
            </a:r>
            <a:endParaRPr lang="en-IN" sz="2400" b="1" dirty="0"/>
          </a:p>
        </p:txBody>
      </p:sp>
      <p:pic>
        <p:nvPicPr>
          <p:cNvPr id="4" name="Picture 3">
            <a:extLst>
              <a:ext uri="{FF2B5EF4-FFF2-40B4-BE49-F238E27FC236}">
                <a16:creationId xmlns:a16="http://schemas.microsoft.com/office/drawing/2014/main" id="{E4D4AE05-678B-C510-426F-3F0BFBBE1439}"/>
              </a:ext>
            </a:extLst>
          </p:cNvPr>
          <p:cNvPicPr>
            <a:picLocks noChangeAspect="1"/>
          </p:cNvPicPr>
          <p:nvPr/>
        </p:nvPicPr>
        <p:blipFill>
          <a:blip r:embed="rId2"/>
          <a:stretch>
            <a:fillRect/>
          </a:stretch>
        </p:blipFill>
        <p:spPr>
          <a:xfrm>
            <a:off x="2385478" y="1836350"/>
            <a:ext cx="4314286" cy="1466667"/>
          </a:xfrm>
          <a:prstGeom prst="rect">
            <a:avLst/>
          </a:prstGeom>
        </p:spPr>
      </p:pic>
      <p:pic>
        <p:nvPicPr>
          <p:cNvPr id="6" name="Picture 5">
            <a:extLst>
              <a:ext uri="{FF2B5EF4-FFF2-40B4-BE49-F238E27FC236}">
                <a16:creationId xmlns:a16="http://schemas.microsoft.com/office/drawing/2014/main" id="{FA98B925-521B-EC94-9F0A-59315EED99FA}"/>
              </a:ext>
            </a:extLst>
          </p:cNvPr>
          <p:cNvPicPr>
            <a:picLocks noChangeAspect="1"/>
          </p:cNvPicPr>
          <p:nvPr/>
        </p:nvPicPr>
        <p:blipFill>
          <a:blip r:embed="rId3"/>
          <a:stretch>
            <a:fillRect/>
          </a:stretch>
        </p:blipFill>
        <p:spPr>
          <a:xfrm>
            <a:off x="2943613" y="4742257"/>
            <a:ext cx="3209524" cy="1342857"/>
          </a:xfrm>
          <a:prstGeom prst="rect">
            <a:avLst/>
          </a:prstGeom>
        </p:spPr>
      </p:pic>
      <p:sp>
        <p:nvSpPr>
          <p:cNvPr id="8" name="TextBox 7">
            <a:extLst>
              <a:ext uri="{FF2B5EF4-FFF2-40B4-BE49-F238E27FC236}">
                <a16:creationId xmlns:a16="http://schemas.microsoft.com/office/drawing/2014/main" id="{A07A0AE0-0EC4-0601-3614-C6373B636C90}"/>
              </a:ext>
            </a:extLst>
          </p:cNvPr>
          <p:cNvSpPr txBox="1"/>
          <p:nvPr/>
        </p:nvSpPr>
        <p:spPr>
          <a:xfrm>
            <a:off x="6519231" y="4813520"/>
            <a:ext cx="4314286" cy="1200329"/>
          </a:xfrm>
          <a:prstGeom prst="rect">
            <a:avLst/>
          </a:prstGeom>
          <a:noFill/>
        </p:spPr>
        <p:txBody>
          <a:bodyPr wrap="square">
            <a:spAutoFit/>
          </a:bodyPr>
          <a:lstStyle/>
          <a:p>
            <a:r>
              <a:rPr lang="en-IN" sz="2400" b="1" dirty="0">
                <a:solidFill>
                  <a:schemeClr val="tx2"/>
                </a:solidFill>
              </a:rPr>
              <a:t>Where</a:t>
            </a:r>
            <a:endParaRPr lang="en-IN" sz="2400" b="1" dirty="0">
              <a:solidFill>
                <a:srgbClr val="C00000"/>
              </a:solidFill>
            </a:endParaRPr>
          </a:p>
          <a:p>
            <a:pPr marL="342900" indent="-342900">
              <a:buFont typeface="Arial" panose="020B0604020202020204" pitchFamily="34" charset="0"/>
              <a:buChar char="•"/>
            </a:pPr>
            <a:r>
              <a:rPr lang="en-IN" sz="2400" b="1" dirty="0">
                <a:solidFill>
                  <a:srgbClr val="C00000"/>
                </a:solidFill>
              </a:rPr>
              <a:t>μ</a:t>
            </a:r>
            <a:r>
              <a:rPr lang="en-IN" sz="2400" dirty="0"/>
              <a:t> is the </a:t>
            </a:r>
            <a:r>
              <a:rPr lang="en-IN" sz="2400" b="1" dirty="0"/>
              <a:t>mean</a:t>
            </a:r>
          </a:p>
          <a:p>
            <a:pPr marL="342900" indent="-342900">
              <a:buFont typeface="Arial" panose="020B0604020202020204" pitchFamily="34" charset="0"/>
              <a:buChar char="•"/>
            </a:pPr>
            <a:r>
              <a:rPr lang="en-IN" sz="2400" b="1" dirty="0">
                <a:solidFill>
                  <a:srgbClr val="C00000"/>
                </a:solidFill>
              </a:rPr>
              <a:t>σ </a:t>
            </a:r>
            <a:r>
              <a:rPr lang="en-IN" sz="2400" dirty="0"/>
              <a:t>is the </a:t>
            </a:r>
            <a:r>
              <a:rPr lang="en-IN" sz="2400" b="1" dirty="0"/>
              <a:t>standard deviation</a:t>
            </a:r>
          </a:p>
        </p:txBody>
      </p:sp>
    </p:spTree>
    <p:extLst>
      <p:ext uri="{BB962C8B-B14F-4D97-AF65-F5344CB8AC3E}">
        <p14:creationId xmlns:p14="http://schemas.microsoft.com/office/powerpoint/2010/main" val="11620197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B7A4-5481-7D88-1F34-5E2454FD2C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7D8F2-D6E5-72CF-CB6E-2BBA0E6621E0}"/>
              </a:ext>
            </a:extLst>
          </p:cNvPr>
          <p:cNvSpPr>
            <a:spLocks noGrp="1"/>
          </p:cNvSpPr>
          <p:nvPr>
            <p:ph idx="1"/>
          </p:nvPr>
        </p:nvSpPr>
        <p:spPr>
          <a:xfrm>
            <a:off x="702853" y="772886"/>
            <a:ext cx="10900568" cy="5301344"/>
          </a:xfrm>
        </p:spPr>
        <p:txBody>
          <a:bodyPr>
            <a:normAutofit/>
          </a:bodyPr>
          <a:lstStyle/>
          <a:p>
            <a:pPr marL="0" indent="0">
              <a:buNone/>
            </a:pPr>
            <a:r>
              <a:rPr lang="en-IN" sz="2800" b="1" dirty="0"/>
              <a:t>🧪 Example Dataset</a:t>
            </a:r>
          </a:p>
        </p:txBody>
      </p:sp>
      <p:pic>
        <p:nvPicPr>
          <p:cNvPr id="4" name="Picture 3">
            <a:extLst>
              <a:ext uri="{FF2B5EF4-FFF2-40B4-BE49-F238E27FC236}">
                <a16:creationId xmlns:a16="http://schemas.microsoft.com/office/drawing/2014/main" id="{7DAF741A-B833-363E-2EDE-2D361E041DBF}"/>
              </a:ext>
            </a:extLst>
          </p:cNvPr>
          <p:cNvPicPr>
            <a:picLocks noChangeAspect="1"/>
          </p:cNvPicPr>
          <p:nvPr/>
        </p:nvPicPr>
        <p:blipFill>
          <a:blip r:embed="rId2"/>
          <a:stretch>
            <a:fillRect/>
          </a:stretch>
        </p:blipFill>
        <p:spPr>
          <a:xfrm>
            <a:off x="789541" y="1383475"/>
            <a:ext cx="9709533" cy="4812770"/>
          </a:xfrm>
          <a:prstGeom prst="rect">
            <a:avLst/>
          </a:prstGeom>
        </p:spPr>
      </p:pic>
    </p:spTree>
    <p:extLst>
      <p:ext uri="{BB962C8B-B14F-4D97-AF65-F5344CB8AC3E}">
        <p14:creationId xmlns:p14="http://schemas.microsoft.com/office/powerpoint/2010/main" val="3962971885"/>
      </p:ext>
    </p:extLst>
  </p:cSld>
  <p:clrMapOvr>
    <a:masterClrMapping/>
  </p:clrMapOvr>
</p:sld>
</file>

<file path=ppt/theme/theme1.xml><?xml version="1.0" encoding="utf-8"?>
<a:theme xmlns:a="http://schemas.openxmlformats.org/drawingml/2006/main" name="Theme1">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D60039B-BC77-41DF-ACC8-C701D8198EB2}" vid="{DC443EE9-F046-42A5-BD1D-7585E7C79329}"/>
    </a:ext>
  </a:extLst>
</a:theme>
</file>

<file path=docProps/app.xml><?xml version="1.0" encoding="utf-8"?>
<Properties xmlns="http://schemas.openxmlformats.org/officeDocument/2006/extended-properties" xmlns:vt="http://schemas.openxmlformats.org/officeDocument/2006/docPropsVTypes">
  <Template>Theme1</Template>
  <TotalTime>174</TotalTime>
  <Words>8238</Words>
  <Application>Microsoft Office PowerPoint</Application>
  <PresentationFormat>Widescreen</PresentationFormat>
  <Paragraphs>857</Paragraphs>
  <Slides>101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Aptos</vt:lpstr>
      <vt:lpstr>Arial</vt:lpstr>
      <vt:lpstr>Calibri</vt:lpstr>
      <vt:lpstr>erdana</vt:lpstr>
      <vt:lpstr>Gill Sans Nova</vt:lpstr>
      <vt:lpstr>Google Sans</vt:lpstr>
      <vt:lpstr>inter-bold</vt:lpstr>
      <vt:lpstr>inter-regular</vt:lpstr>
      <vt:lpstr>Nunito</vt:lpstr>
      <vt:lpstr>Open Sans</vt:lpstr>
      <vt:lpstr>Söhne</vt:lpstr>
      <vt:lpstr>Studio-Feixen-Sans</vt:lpstr>
      <vt:lpstr>Theme1</vt:lpstr>
      <vt:lpstr>Machine learning and Data analytics using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150</cp:revision>
  <dcterms:created xsi:type="dcterms:W3CDTF">2025-05-11T14:44:44Z</dcterms:created>
  <dcterms:modified xsi:type="dcterms:W3CDTF">2025-06-15T14:00:44Z</dcterms:modified>
</cp:coreProperties>
</file>